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71" r:id="rId1"/>
  </p:sldMasterIdLst>
  <p:notesMasterIdLst>
    <p:notesMasterId r:id="rId46"/>
  </p:notesMasterIdLst>
  <p:sldIdLst>
    <p:sldId id="256" r:id="rId2"/>
    <p:sldId id="296" r:id="rId3"/>
    <p:sldId id="297" r:id="rId4"/>
    <p:sldId id="302" r:id="rId5"/>
    <p:sldId id="299" r:id="rId6"/>
    <p:sldId id="301" r:id="rId7"/>
    <p:sldId id="298" r:id="rId8"/>
    <p:sldId id="303" r:id="rId9"/>
    <p:sldId id="307" r:id="rId10"/>
    <p:sldId id="304" r:id="rId11"/>
    <p:sldId id="308" r:id="rId12"/>
    <p:sldId id="312" r:id="rId13"/>
    <p:sldId id="313" r:id="rId14"/>
    <p:sldId id="314" r:id="rId15"/>
    <p:sldId id="315" r:id="rId16"/>
    <p:sldId id="306"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00" r:id="rId45"/>
  </p:sldIdLst>
  <p:sldSz cx="9144000" cy="5143500" type="screen16x9"/>
  <p:notesSz cx="6858000" cy="9144000"/>
  <p:embeddedFontLst>
    <p:embeddedFont>
      <p:font typeface="Baloo 2" pitchFamily="2" charset="0"/>
      <p:regular r:id="rId47"/>
      <p:bold r:id="rId48"/>
    </p:embeddedFont>
    <p:embeddedFont>
      <p:font typeface="Nunito Light" pitchFamily="2" charset="0"/>
      <p:regular r:id="rId49"/>
      <p:italic r:id="rId50"/>
    </p:embeddedFont>
    <p:embeddedFont>
      <p:font typeface="Poppins" panose="00000500000000000000" pitchFamily="2" charset="0"/>
      <p:regular r:id="rId51"/>
      <p:bold r:id="rId52"/>
      <p:italic r:id="rId53"/>
      <p:boldItalic r:id="rId54"/>
    </p:embeddedFont>
    <p:embeddedFont>
      <p:font typeface="Raleway"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DE593E-C1C1-40C6-8402-C390BB459A6C}">
  <a:tblStyle styleId="{7EDE593E-C1C1-40C6-8402-C390BB459A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A8536D-08C7-4A8C-85BE-BB576DE0D15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e94c3e8a9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e94c3e8a9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34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85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421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27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05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119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e94c3e8a9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e94c3e8a9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42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72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034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75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866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513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64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85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17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767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e94c3e8a9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e94c3e8a9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71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522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848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843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e94c3e8a9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e94c3e8a9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277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117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e94c3e8a9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e94c3e8a9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007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521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437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654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629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506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389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709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55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146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e94c3e8a9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e94c3e8a9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83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e94c3e8a9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e94c3e8a9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770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e94c3e8a9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e94c3e8a9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688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e94c3e8a9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e94c3e8a9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446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e94c3e8a91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e94c3e8a91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609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e94c3e8a9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e94c3e8a9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39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282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77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72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e94c3e8a91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e94c3e8a9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576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01975" y="1446263"/>
            <a:ext cx="4528800" cy="19344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3600">
                <a:latin typeface="Raleway" panose="020F0502020204030204" pitchFamily="2"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901975" y="3436038"/>
            <a:ext cx="4528800" cy="475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66900" y="-20050"/>
            <a:ext cx="9280825" cy="1075500"/>
            <a:chOff x="-66900" y="-20050"/>
            <a:chExt cx="9280825" cy="1075500"/>
          </a:xfrm>
        </p:grpSpPr>
        <p:cxnSp>
          <p:nvCxnSpPr>
            <p:cNvPr id="12" name="Google Shape;12;p2"/>
            <p:cNvCxnSpPr/>
            <p:nvPr/>
          </p:nvCxnSpPr>
          <p:spPr>
            <a:xfrm flipH="1">
              <a:off x="-66900" y="-20050"/>
              <a:ext cx="1195800" cy="1075500"/>
            </a:xfrm>
            <a:prstGeom prst="straightConnector1">
              <a:avLst/>
            </a:prstGeom>
            <a:noFill/>
            <a:ln w="9525" cap="flat" cmpd="sng">
              <a:solidFill>
                <a:schemeClr val="dk1"/>
              </a:solidFill>
              <a:prstDash val="dash"/>
              <a:round/>
              <a:headEnd type="none" w="med" len="med"/>
              <a:tailEnd type="none" w="med" len="med"/>
            </a:ln>
          </p:spPr>
        </p:cxnSp>
        <p:cxnSp>
          <p:nvCxnSpPr>
            <p:cNvPr id="13" name="Google Shape;13;p2"/>
            <p:cNvCxnSpPr/>
            <p:nvPr/>
          </p:nvCxnSpPr>
          <p:spPr>
            <a:xfrm rot="10800000">
              <a:off x="6474025" y="50"/>
              <a:ext cx="2739900" cy="1055400"/>
            </a:xfrm>
            <a:prstGeom prst="straightConnector1">
              <a:avLst/>
            </a:prstGeom>
            <a:noFill/>
            <a:ln w="9525" cap="flat" cmpd="sng">
              <a:solidFill>
                <a:schemeClr val="dk1"/>
              </a:solidFill>
              <a:prstDash val="dash"/>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9"/>
        <p:cNvGrpSpPr/>
        <p:nvPr/>
      </p:nvGrpSpPr>
      <p:grpSpPr>
        <a:xfrm>
          <a:off x="0" y="0"/>
          <a:ext cx="0" cy="0"/>
          <a:chOff x="0" y="0"/>
          <a:chExt cx="0" cy="0"/>
        </a:xfrm>
      </p:grpSpPr>
      <p:grpSp>
        <p:nvGrpSpPr>
          <p:cNvPr id="190" name="Google Shape;190;p13"/>
          <p:cNvGrpSpPr/>
          <p:nvPr/>
        </p:nvGrpSpPr>
        <p:grpSpPr>
          <a:xfrm>
            <a:off x="-206925" y="-40075"/>
            <a:ext cx="9465225" cy="5243725"/>
            <a:chOff x="-206925" y="-40075"/>
            <a:chExt cx="9465225" cy="5243725"/>
          </a:xfrm>
        </p:grpSpPr>
        <p:cxnSp>
          <p:nvCxnSpPr>
            <p:cNvPr id="191" name="Google Shape;191;p13"/>
            <p:cNvCxnSpPr/>
            <p:nvPr/>
          </p:nvCxnSpPr>
          <p:spPr>
            <a:xfrm flipH="1">
              <a:off x="8283000" y="2170950"/>
              <a:ext cx="975300" cy="3032700"/>
            </a:xfrm>
            <a:prstGeom prst="straightConnector1">
              <a:avLst/>
            </a:prstGeom>
            <a:noFill/>
            <a:ln w="9525" cap="flat" cmpd="sng">
              <a:solidFill>
                <a:schemeClr val="dk1"/>
              </a:solidFill>
              <a:prstDash val="dash"/>
              <a:round/>
              <a:headEnd type="none" w="med" len="med"/>
              <a:tailEnd type="none" w="med" len="med"/>
            </a:ln>
          </p:spPr>
        </p:cxnSp>
        <p:cxnSp>
          <p:nvCxnSpPr>
            <p:cNvPr id="192" name="Google Shape;192;p13"/>
            <p:cNvCxnSpPr/>
            <p:nvPr/>
          </p:nvCxnSpPr>
          <p:spPr>
            <a:xfrm flipH="1">
              <a:off x="-206925" y="-40075"/>
              <a:ext cx="1242300" cy="1436100"/>
            </a:xfrm>
            <a:prstGeom prst="straightConnector1">
              <a:avLst/>
            </a:prstGeom>
            <a:noFill/>
            <a:ln w="9525" cap="flat" cmpd="sng">
              <a:solidFill>
                <a:schemeClr val="dk1"/>
              </a:solidFill>
              <a:prstDash val="dash"/>
              <a:round/>
              <a:headEnd type="none" w="med" len="med"/>
              <a:tailEnd type="none" w="med" len="med"/>
            </a:ln>
          </p:spPr>
        </p:cxnSp>
      </p:grpSp>
      <p:grpSp>
        <p:nvGrpSpPr>
          <p:cNvPr id="193" name="Google Shape;193;p13"/>
          <p:cNvGrpSpPr/>
          <p:nvPr/>
        </p:nvGrpSpPr>
        <p:grpSpPr>
          <a:xfrm>
            <a:off x="-108272" y="209476"/>
            <a:ext cx="9008729" cy="4934030"/>
            <a:chOff x="-108272" y="209476"/>
            <a:chExt cx="9008729" cy="4934030"/>
          </a:xfrm>
        </p:grpSpPr>
        <p:sp>
          <p:nvSpPr>
            <p:cNvPr id="194" name="Google Shape;194;p13"/>
            <p:cNvSpPr/>
            <p:nvPr/>
          </p:nvSpPr>
          <p:spPr>
            <a:xfrm flipH="1">
              <a:off x="-69549" y="26403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rot="-2700000" flipH="1">
              <a:off x="8583171" y="67868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13"/>
            <p:cNvGrpSpPr/>
            <p:nvPr/>
          </p:nvGrpSpPr>
          <p:grpSpPr>
            <a:xfrm rot="-1286636">
              <a:off x="-11586" y="4351633"/>
              <a:ext cx="769298" cy="674599"/>
              <a:chOff x="1565409" y="2345016"/>
              <a:chExt cx="769278" cy="674581"/>
            </a:xfrm>
          </p:grpSpPr>
          <p:sp>
            <p:nvSpPr>
              <p:cNvPr id="198" name="Google Shape;198;p13"/>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3"/>
            <p:cNvGrpSpPr/>
            <p:nvPr/>
          </p:nvGrpSpPr>
          <p:grpSpPr>
            <a:xfrm>
              <a:off x="25300" y="528538"/>
              <a:ext cx="581867" cy="543626"/>
              <a:chOff x="1169100" y="1853651"/>
              <a:chExt cx="581867" cy="543626"/>
            </a:xfrm>
          </p:grpSpPr>
          <p:sp>
            <p:nvSpPr>
              <p:cNvPr id="204" name="Google Shape;204;p13"/>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atin typeface="Raleway" panose="020F0502020204030204" pitchFamily="2" charset="0"/>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8" name="Google Shape;208;p13"/>
          <p:cNvSpPr txBox="1">
            <a:spLocks noGrp="1"/>
          </p:cNvSpPr>
          <p:nvPr>
            <p:ph type="title" idx="2" hasCustomPrompt="1"/>
          </p:nvPr>
        </p:nvSpPr>
        <p:spPr>
          <a:xfrm>
            <a:off x="720000" y="154113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Raleway" panose="020F0502020204030204"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3"/>
          <p:cNvSpPr txBox="1">
            <a:spLocks noGrp="1"/>
          </p:cNvSpPr>
          <p:nvPr>
            <p:ph type="title" idx="3" hasCustomPrompt="1"/>
          </p:nvPr>
        </p:nvSpPr>
        <p:spPr>
          <a:xfrm>
            <a:off x="720000" y="31269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Raleway" panose="020F0502020204030204"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13"/>
          <p:cNvSpPr txBox="1">
            <a:spLocks noGrp="1"/>
          </p:cNvSpPr>
          <p:nvPr>
            <p:ph type="title" idx="4" hasCustomPrompt="1"/>
          </p:nvPr>
        </p:nvSpPr>
        <p:spPr>
          <a:xfrm>
            <a:off x="3419275" y="154113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Raleway" panose="020F0502020204030204"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3"/>
          <p:cNvSpPr txBox="1">
            <a:spLocks noGrp="1"/>
          </p:cNvSpPr>
          <p:nvPr>
            <p:ph type="title" idx="5" hasCustomPrompt="1"/>
          </p:nvPr>
        </p:nvSpPr>
        <p:spPr>
          <a:xfrm>
            <a:off x="3419275" y="31269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Raleway" panose="020F0502020204030204"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3"/>
          <p:cNvSpPr txBox="1">
            <a:spLocks noGrp="1"/>
          </p:cNvSpPr>
          <p:nvPr>
            <p:ph type="title" idx="6" hasCustomPrompt="1"/>
          </p:nvPr>
        </p:nvSpPr>
        <p:spPr>
          <a:xfrm>
            <a:off x="6118550" y="154113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Raleway"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3"/>
          <p:cNvSpPr txBox="1">
            <a:spLocks noGrp="1"/>
          </p:cNvSpPr>
          <p:nvPr>
            <p:ph type="title" idx="7" hasCustomPrompt="1"/>
          </p:nvPr>
        </p:nvSpPr>
        <p:spPr>
          <a:xfrm>
            <a:off x="6118550" y="31269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Raleway" pitchFamily="2"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4" name="Google Shape;214;p13"/>
          <p:cNvSpPr txBox="1">
            <a:spLocks noGrp="1"/>
          </p:cNvSpPr>
          <p:nvPr>
            <p:ph type="subTitle" idx="1"/>
          </p:nvPr>
        </p:nvSpPr>
        <p:spPr>
          <a:xfrm>
            <a:off x="720000" y="19886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5" name="Google Shape;215;p13"/>
          <p:cNvSpPr txBox="1">
            <a:spLocks noGrp="1"/>
          </p:cNvSpPr>
          <p:nvPr>
            <p:ph type="subTitle" idx="8"/>
          </p:nvPr>
        </p:nvSpPr>
        <p:spPr>
          <a:xfrm>
            <a:off x="3419275" y="19886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6" name="Google Shape;216;p13"/>
          <p:cNvSpPr txBox="1">
            <a:spLocks noGrp="1"/>
          </p:cNvSpPr>
          <p:nvPr>
            <p:ph type="subTitle" idx="9"/>
          </p:nvPr>
        </p:nvSpPr>
        <p:spPr>
          <a:xfrm>
            <a:off x="6118550" y="19886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7" name="Google Shape;217;p13"/>
          <p:cNvSpPr txBox="1">
            <a:spLocks noGrp="1"/>
          </p:cNvSpPr>
          <p:nvPr>
            <p:ph type="subTitle" idx="13"/>
          </p:nvPr>
        </p:nvSpPr>
        <p:spPr>
          <a:xfrm>
            <a:off x="720000" y="3574550"/>
            <a:ext cx="2305500" cy="71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8" name="Google Shape;218;p13"/>
          <p:cNvSpPr txBox="1">
            <a:spLocks noGrp="1"/>
          </p:cNvSpPr>
          <p:nvPr>
            <p:ph type="subTitle" idx="14"/>
          </p:nvPr>
        </p:nvSpPr>
        <p:spPr>
          <a:xfrm>
            <a:off x="3419275" y="3574550"/>
            <a:ext cx="2305500" cy="71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9" name="Google Shape;219;p13"/>
          <p:cNvSpPr txBox="1">
            <a:spLocks noGrp="1"/>
          </p:cNvSpPr>
          <p:nvPr>
            <p:ph type="subTitle" idx="15"/>
          </p:nvPr>
        </p:nvSpPr>
        <p:spPr>
          <a:xfrm>
            <a:off x="6118550" y="3574550"/>
            <a:ext cx="2305500" cy="71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44"/>
        <p:cNvGrpSpPr/>
        <p:nvPr/>
      </p:nvGrpSpPr>
      <p:grpSpPr>
        <a:xfrm>
          <a:off x="0" y="0"/>
          <a:ext cx="0" cy="0"/>
          <a:chOff x="0" y="0"/>
          <a:chExt cx="0" cy="0"/>
        </a:xfrm>
      </p:grpSpPr>
      <p:grpSp>
        <p:nvGrpSpPr>
          <p:cNvPr id="245" name="Google Shape;245;p15"/>
          <p:cNvGrpSpPr/>
          <p:nvPr/>
        </p:nvGrpSpPr>
        <p:grpSpPr>
          <a:xfrm rot="10800000" flipH="1">
            <a:off x="-86850" y="-322650"/>
            <a:ext cx="9431225" cy="5547000"/>
            <a:chOff x="-86850" y="-6700"/>
            <a:chExt cx="9431225" cy="5547000"/>
          </a:xfrm>
        </p:grpSpPr>
        <p:cxnSp>
          <p:nvCxnSpPr>
            <p:cNvPr id="246" name="Google Shape;246;p15"/>
            <p:cNvCxnSpPr/>
            <p:nvPr/>
          </p:nvCxnSpPr>
          <p:spPr>
            <a:xfrm flipH="1">
              <a:off x="-86850" y="-6700"/>
              <a:ext cx="1251600" cy="1543800"/>
            </a:xfrm>
            <a:prstGeom prst="straightConnector1">
              <a:avLst/>
            </a:prstGeom>
            <a:noFill/>
            <a:ln w="9525" cap="flat" cmpd="sng">
              <a:solidFill>
                <a:schemeClr val="dk1"/>
              </a:solidFill>
              <a:prstDash val="dash"/>
              <a:round/>
              <a:headEnd type="none" w="med" len="med"/>
              <a:tailEnd type="none" w="med" len="med"/>
            </a:ln>
          </p:spPr>
        </p:cxnSp>
        <p:cxnSp>
          <p:nvCxnSpPr>
            <p:cNvPr id="247" name="Google Shape;247;p15"/>
            <p:cNvCxnSpPr/>
            <p:nvPr/>
          </p:nvCxnSpPr>
          <p:spPr>
            <a:xfrm flipH="1">
              <a:off x="8101175" y="2645900"/>
              <a:ext cx="1243200" cy="2894400"/>
            </a:xfrm>
            <a:prstGeom prst="straightConnector1">
              <a:avLst/>
            </a:prstGeom>
            <a:noFill/>
            <a:ln w="9525" cap="flat" cmpd="sng">
              <a:solidFill>
                <a:schemeClr val="dk1"/>
              </a:solidFill>
              <a:prstDash val="dash"/>
              <a:round/>
              <a:headEnd type="none" w="med" len="med"/>
              <a:tailEnd type="none" w="med" len="med"/>
            </a:ln>
          </p:spPr>
        </p:cxnSp>
      </p:grpSp>
      <p:grpSp>
        <p:nvGrpSpPr>
          <p:cNvPr id="248" name="Google Shape;248;p15"/>
          <p:cNvGrpSpPr/>
          <p:nvPr/>
        </p:nvGrpSpPr>
        <p:grpSpPr>
          <a:xfrm>
            <a:off x="-229874" y="171238"/>
            <a:ext cx="9310574" cy="4837285"/>
            <a:chOff x="-229874" y="171238"/>
            <a:chExt cx="9310574" cy="4837285"/>
          </a:xfrm>
        </p:grpSpPr>
        <p:grpSp>
          <p:nvGrpSpPr>
            <p:cNvPr id="249" name="Google Shape;249;p15"/>
            <p:cNvGrpSpPr/>
            <p:nvPr/>
          </p:nvGrpSpPr>
          <p:grpSpPr>
            <a:xfrm rot="2700000">
              <a:off x="8374308" y="4333872"/>
              <a:ext cx="603787" cy="540305"/>
              <a:chOff x="995678" y="3460637"/>
              <a:chExt cx="502403" cy="449580"/>
            </a:xfrm>
          </p:grpSpPr>
          <p:sp>
            <p:nvSpPr>
              <p:cNvPr id="250" name="Google Shape;250;p15"/>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15"/>
            <p:cNvSpPr/>
            <p:nvPr/>
          </p:nvSpPr>
          <p:spPr>
            <a:xfrm flipH="1">
              <a:off x="-229874" y="52128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15"/>
            <p:cNvGrpSpPr/>
            <p:nvPr/>
          </p:nvGrpSpPr>
          <p:grpSpPr>
            <a:xfrm>
              <a:off x="25300" y="171238"/>
              <a:ext cx="581867" cy="543626"/>
              <a:chOff x="1169100" y="1853651"/>
              <a:chExt cx="581867" cy="543626"/>
            </a:xfrm>
          </p:grpSpPr>
          <p:sp>
            <p:nvSpPr>
              <p:cNvPr id="256" name="Google Shape;256;p15"/>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5"/>
            <p:cNvGrpSpPr/>
            <p:nvPr/>
          </p:nvGrpSpPr>
          <p:grpSpPr>
            <a:xfrm flipH="1">
              <a:off x="8424002" y="245329"/>
              <a:ext cx="616298" cy="616347"/>
              <a:chOff x="16546" y="4513750"/>
              <a:chExt cx="572661" cy="572707"/>
            </a:xfrm>
          </p:grpSpPr>
          <p:sp>
            <p:nvSpPr>
              <p:cNvPr id="260" name="Google Shape;260;p15"/>
              <p:cNvSpPr/>
              <p:nvPr/>
            </p:nvSpPr>
            <p:spPr>
              <a:xfrm>
                <a:off x="16546" y="4513750"/>
                <a:ext cx="572661" cy="572707"/>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58828" y="4608008"/>
                <a:ext cx="463169" cy="285223"/>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5"/>
            <p:cNvGrpSpPr/>
            <p:nvPr/>
          </p:nvGrpSpPr>
          <p:grpSpPr>
            <a:xfrm>
              <a:off x="71967" y="4319904"/>
              <a:ext cx="648040" cy="568267"/>
              <a:chOff x="1565409" y="2345016"/>
              <a:chExt cx="769278" cy="674581"/>
            </a:xfrm>
          </p:grpSpPr>
          <p:sp>
            <p:nvSpPr>
              <p:cNvPr id="263" name="Google Shape;263;p15"/>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atin typeface="Raleway" pitchFamily="2" charset="0"/>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69" name="Google Shape;269;p15"/>
          <p:cNvSpPr txBox="1">
            <a:spLocks noGrp="1"/>
          </p:cNvSpPr>
          <p:nvPr>
            <p:ph type="subTitle" idx="1"/>
          </p:nvPr>
        </p:nvSpPr>
        <p:spPr>
          <a:xfrm>
            <a:off x="927413" y="1825100"/>
            <a:ext cx="3282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15"/>
          <p:cNvSpPr txBox="1">
            <a:spLocks noGrp="1"/>
          </p:cNvSpPr>
          <p:nvPr>
            <p:ph type="subTitle" idx="2"/>
          </p:nvPr>
        </p:nvSpPr>
        <p:spPr>
          <a:xfrm>
            <a:off x="4934548" y="1825100"/>
            <a:ext cx="3282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15"/>
          <p:cNvSpPr txBox="1">
            <a:spLocks noGrp="1"/>
          </p:cNvSpPr>
          <p:nvPr>
            <p:ph type="subTitle" idx="3"/>
          </p:nvPr>
        </p:nvSpPr>
        <p:spPr>
          <a:xfrm>
            <a:off x="927413" y="3338175"/>
            <a:ext cx="3282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2" name="Google Shape;272;p15"/>
          <p:cNvSpPr txBox="1">
            <a:spLocks noGrp="1"/>
          </p:cNvSpPr>
          <p:nvPr>
            <p:ph type="subTitle" idx="4"/>
          </p:nvPr>
        </p:nvSpPr>
        <p:spPr>
          <a:xfrm>
            <a:off x="4934548" y="3338175"/>
            <a:ext cx="3282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3" name="Google Shape;273;p15"/>
          <p:cNvSpPr txBox="1">
            <a:spLocks noGrp="1"/>
          </p:cNvSpPr>
          <p:nvPr>
            <p:ph type="subTitle" idx="5"/>
          </p:nvPr>
        </p:nvSpPr>
        <p:spPr>
          <a:xfrm>
            <a:off x="927425" y="1439400"/>
            <a:ext cx="3282000" cy="46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4" name="Google Shape;274;p15"/>
          <p:cNvSpPr txBox="1">
            <a:spLocks noGrp="1"/>
          </p:cNvSpPr>
          <p:nvPr>
            <p:ph type="subTitle" idx="6"/>
          </p:nvPr>
        </p:nvSpPr>
        <p:spPr>
          <a:xfrm>
            <a:off x="927425" y="2952500"/>
            <a:ext cx="3282000" cy="46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5" name="Google Shape;275;p15"/>
          <p:cNvSpPr txBox="1">
            <a:spLocks noGrp="1"/>
          </p:cNvSpPr>
          <p:nvPr>
            <p:ph type="subTitle" idx="7"/>
          </p:nvPr>
        </p:nvSpPr>
        <p:spPr>
          <a:xfrm>
            <a:off x="4934527" y="1439400"/>
            <a:ext cx="3282000" cy="46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6" name="Google Shape;276;p15"/>
          <p:cNvSpPr txBox="1">
            <a:spLocks noGrp="1"/>
          </p:cNvSpPr>
          <p:nvPr>
            <p:ph type="subTitle" idx="8"/>
          </p:nvPr>
        </p:nvSpPr>
        <p:spPr>
          <a:xfrm>
            <a:off x="4934527" y="2952500"/>
            <a:ext cx="3282000" cy="46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77"/>
        <p:cNvGrpSpPr/>
        <p:nvPr/>
      </p:nvGrpSpPr>
      <p:grpSpPr>
        <a:xfrm>
          <a:off x="0" y="0"/>
          <a:ext cx="0" cy="0"/>
          <a:chOff x="0" y="0"/>
          <a:chExt cx="0" cy="0"/>
        </a:xfrm>
      </p:grpSpPr>
      <p:grpSp>
        <p:nvGrpSpPr>
          <p:cNvPr id="278" name="Google Shape;278;p16"/>
          <p:cNvGrpSpPr/>
          <p:nvPr/>
        </p:nvGrpSpPr>
        <p:grpSpPr>
          <a:xfrm>
            <a:off x="-206925" y="-40075"/>
            <a:ext cx="9465225" cy="5243725"/>
            <a:chOff x="-206925" y="-40075"/>
            <a:chExt cx="9465225" cy="5243725"/>
          </a:xfrm>
        </p:grpSpPr>
        <p:cxnSp>
          <p:nvCxnSpPr>
            <p:cNvPr id="279" name="Google Shape;279;p16"/>
            <p:cNvCxnSpPr/>
            <p:nvPr/>
          </p:nvCxnSpPr>
          <p:spPr>
            <a:xfrm flipH="1">
              <a:off x="8283000" y="2170950"/>
              <a:ext cx="975300" cy="3032700"/>
            </a:xfrm>
            <a:prstGeom prst="straightConnector1">
              <a:avLst/>
            </a:prstGeom>
            <a:noFill/>
            <a:ln w="9525" cap="flat" cmpd="sng">
              <a:solidFill>
                <a:schemeClr val="dk1"/>
              </a:solidFill>
              <a:prstDash val="dash"/>
              <a:round/>
              <a:headEnd type="none" w="med" len="med"/>
              <a:tailEnd type="none" w="med" len="med"/>
            </a:ln>
          </p:spPr>
        </p:cxnSp>
        <p:cxnSp>
          <p:nvCxnSpPr>
            <p:cNvPr id="280" name="Google Shape;280;p16"/>
            <p:cNvCxnSpPr/>
            <p:nvPr/>
          </p:nvCxnSpPr>
          <p:spPr>
            <a:xfrm flipH="1">
              <a:off x="-206925" y="-40075"/>
              <a:ext cx="1242300" cy="1436100"/>
            </a:xfrm>
            <a:prstGeom prst="straightConnector1">
              <a:avLst/>
            </a:prstGeom>
            <a:noFill/>
            <a:ln w="9525" cap="flat" cmpd="sng">
              <a:solidFill>
                <a:schemeClr val="dk1"/>
              </a:solidFill>
              <a:prstDash val="dash"/>
              <a:round/>
              <a:headEnd type="none" w="med" len="med"/>
              <a:tailEnd type="none" w="med" len="med"/>
            </a:ln>
          </p:spPr>
        </p:cxnSp>
      </p:grpSp>
      <p:grpSp>
        <p:nvGrpSpPr>
          <p:cNvPr id="281" name="Google Shape;281;p16"/>
          <p:cNvGrpSpPr/>
          <p:nvPr/>
        </p:nvGrpSpPr>
        <p:grpSpPr>
          <a:xfrm>
            <a:off x="-133597" y="72449"/>
            <a:ext cx="9430158" cy="5071058"/>
            <a:chOff x="-133597" y="72449"/>
            <a:chExt cx="9430158" cy="5071058"/>
          </a:xfrm>
        </p:grpSpPr>
        <p:sp>
          <p:nvSpPr>
            <p:cNvPr id="282" name="Google Shape;282;p16"/>
            <p:cNvSpPr/>
            <p:nvPr/>
          </p:nvSpPr>
          <p:spPr>
            <a:xfrm flipH="1">
              <a:off x="8760788" y="124855"/>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rot="-2700000" flipH="1">
              <a:off x="212271" y="3271609"/>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16"/>
            <p:cNvGrpSpPr/>
            <p:nvPr/>
          </p:nvGrpSpPr>
          <p:grpSpPr>
            <a:xfrm rot="-1286636">
              <a:off x="-36911" y="4351633"/>
              <a:ext cx="769298" cy="674599"/>
              <a:chOff x="1565409" y="2345016"/>
              <a:chExt cx="769278" cy="674581"/>
            </a:xfrm>
          </p:grpSpPr>
          <p:sp>
            <p:nvSpPr>
              <p:cNvPr id="285" name="Google Shape;285;p16"/>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6"/>
            <p:cNvGrpSpPr/>
            <p:nvPr/>
          </p:nvGrpSpPr>
          <p:grpSpPr>
            <a:xfrm rot="1799961">
              <a:off x="8334839" y="226848"/>
              <a:ext cx="812401" cy="726986"/>
              <a:chOff x="995678" y="3460637"/>
              <a:chExt cx="502403" cy="449580"/>
            </a:xfrm>
          </p:grpSpPr>
          <p:sp>
            <p:nvSpPr>
              <p:cNvPr id="291" name="Google Shape;291;p16"/>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6"/>
            <p:cNvSpPr/>
            <p:nvPr/>
          </p:nvSpPr>
          <p:spPr>
            <a:xfrm rot="-2700000" flipH="1">
              <a:off x="8703421" y="116838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flipH="1">
              <a:off x="240172" y="3818225"/>
              <a:ext cx="282130" cy="253361"/>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atin typeface="Raleway" pitchFamily="2" charset="0"/>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98" name="Google Shape;298;p16"/>
          <p:cNvSpPr txBox="1">
            <a:spLocks noGrp="1"/>
          </p:cNvSpPr>
          <p:nvPr>
            <p:ph type="subTitle" idx="1"/>
          </p:nvPr>
        </p:nvSpPr>
        <p:spPr>
          <a:xfrm>
            <a:off x="916038" y="1710151"/>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9" name="Google Shape;299;p16"/>
          <p:cNvSpPr txBox="1">
            <a:spLocks noGrp="1"/>
          </p:cNvSpPr>
          <p:nvPr>
            <p:ph type="subTitle" idx="2"/>
          </p:nvPr>
        </p:nvSpPr>
        <p:spPr>
          <a:xfrm>
            <a:off x="3628172" y="1710161"/>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0" name="Google Shape;300;p16"/>
          <p:cNvSpPr txBox="1">
            <a:spLocks noGrp="1"/>
          </p:cNvSpPr>
          <p:nvPr>
            <p:ph type="subTitle" idx="3"/>
          </p:nvPr>
        </p:nvSpPr>
        <p:spPr>
          <a:xfrm>
            <a:off x="916038" y="3498800"/>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1" name="Google Shape;301;p16"/>
          <p:cNvSpPr txBox="1">
            <a:spLocks noGrp="1"/>
          </p:cNvSpPr>
          <p:nvPr>
            <p:ph type="subTitle" idx="4"/>
          </p:nvPr>
        </p:nvSpPr>
        <p:spPr>
          <a:xfrm>
            <a:off x="3628172" y="3498800"/>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2" name="Google Shape;302;p16"/>
          <p:cNvSpPr txBox="1">
            <a:spLocks noGrp="1"/>
          </p:cNvSpPr>
          <p:nvPr>
            <p:ph type="subTitle" idx="5"/>
          </p:nvPr>
        </p:nvSpPr>
        <p:spPr>
          <a:xfrm>
            <a:off x="6340307" y="1710161"/>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3" name="Google Shape;303;p16"/>
          <p:cNvSpPr txBox="1">
            <a:spLocks noGrp="1"/>
          </p:cNvSpPr>
          <p:nvPr>
            <p:ph type="subTitle" idx="6"/>
          </p:nvPr>
        </p:nvSpPr>
        <p:spPr>
          <a:xfrm>
            <a:off x="6340307" y="3498800"/>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4" name="Google Shape;304;p16"/>
          <p:cNvSpPr txBox="1">
            <a:spLocks noGrp="1"/>
          </p:cNvSpPr>
          <p:nvPr>
            <p:ph type="subTitle" idx="7"/>
          </p:nvPr>
        </p:nvSpPr>
        <p:spPr>
          <a:xfrm>
            <a:off x="923452" y="1136475"/>
            <a:ext cx="18804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05" name="Google Shape;305;p16"/>
          <p:cNvSpPr txBox="1">
            <a:spLocks noGrp="1"/>
          </p:cNvSpPr>
          <p:nvPr>
            <p:ph type="subTitle" idx="8"/>
          </p:nvPr>
        </p:nvSpPr>
        <p:spPr>
          <a:xfrm>
            <a:off x="3633733" y="1136484"/>
            <a:ext cx="18804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06" name="Google Shape;306;p16"/>
          <p:cNvSpPr txBox="1">
            <a:spLocks noGrp="1"/>
          </p:cNvSpPr>
          <p:nvPr>
            <p:ph type="subTitle" idx="9"/>
          </p:nvPr>
        </p:nvSpPr>
        <p:spPr>
          <a:xfrm>
            <a:off x="6344014" y="1136484"/>
            <a:ext cx="18804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07" name="Google Shape;307;p16"/>
          <p:cNvSpPr txBox="1">
            <a:spLocks noGrp="1"/>
          </p:cNvSpPr>
          <p:nvPr>
            <p:ph type="subTitle" idx="13"/>
          </p:nvPr>
        </p:nvSpPr>
        <p:spPr>
          <a:xfrm>
            <a:off x="916038" y="2922000"/>
            <a:ext cx="18876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08" name="Google Shape;308;p16"/>
          <p:cNvSpPr txBox="1">
            <a:spLocks noGrp="1"/>
          </p:cNvSpPr>
          <p:nvPr>
            <p:ph type="subTitle" idx="14"/>
          </p:nvPr>
        </p:nvSpPr>
        <p:spPr>
          <a:xfrm>
            <a:off x="3633734" y="2922000"/>
            <a:ext cx="18804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09" name="Google Shape;309;p16"/>
          <p:cNvSpPr txBox="1">
            <a:spLocks noGrp="1"/>
          </p:cNvSpPr>
          <p:nvPr>
            <p:ph type="subTitle" idx="15"/>
          </p:nvPr>
        </p:nvSpPr>
        <p:spPr>
          <a:xfrm>
            <a:off x="6344016" y="2922000"/>
            <a:ext cx="18804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itchFamily="2" charset="0"/>
                <a:ea typeface="Raleway"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55"/>
        <p:cNvGrpSpPr/>
        <p:nvPr/>
      </p:nvGrpSpPr>
      <p:grpSpPr>
        <a:xfrm>
          <a:off x="0" y="0"/>
          <a:ext cx="0" cy="0"/>
          <a:chOff x="0" y="0"/>
          <a:chExt cx="0" cy="0"/>
        </a:xfrm>
      </p:grpSpPr>
      <p:sp>
        <p:nvSpPr>
          <p:cNvPr id="356" name="Google Shape;356;p20"/>
          <p:cNvSpPr txBox="1"/>
          <p:nvPr/>
        </p:nvSpPr>
        <p:spPr>
          <a:xfrm>
            <a:off x="713225" y="3466675"/>
            <a:ext cx="4103100" cy="703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Baloo 2"/>
                <a:ea typeface="Baloo 2"/>
                <a:cs typeface="Baloo 2"/>
                <a:sym typeface="Baloo 2"/>
              </a:rPr>
              <a:t>CREDITS:</a:t>
            </a:r>
            <a:r>
              <a:rPr lang="en" sz="1200">
                <a:solidFill>
                  <a:schemeClr val="dk1"/>
                </a:solidFill>
                <a:latin typeface="Baloo 2"/>
                <a:ea typeface="Baloo 2"/>
                <a:cs typeface="Baloo 2"/>
                <a:sym typeface="Baloo 2"/>
              </a:rPr>
              <a:t> This presentation template was created by </a:t>
            </a:r>
            <a:r>
              <a:rPr lang="en" sz="1200" b="1" u="sng">
                <a:solidFill>
                  <a:schemeClr val="dk1"/>
                </a:solid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200">
                <a:solidFill>
                  <a:schemeClr val="dk1"/>
                </a:solidFill>
                <a:latin typeface="Baloo 2"/>
                <a:ea typeface="Baloo 2"/>
                <a:cs typeface="Baloo 2"/>
                <a:sym typeface="Baloo 2"/>
              </a:rPr>
              <a:t>, and includes icons by </a:t>
            </a:r>
            <a:r>
              <a:rPr lang="en" sz="1200" b="1" u="sng">
                <a:solidFill>
                  <a:schemeClr val="dk1"/>
                </a:solid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200">
                <a:solidFill>
                  <a:schemeClr val="dk1"/>
                </a:solidFill>
                <a:latin typeface="Baloo 2"/>
                <a:ea typeface="Baloo 2"/>
                <a:cs typeface="Baloo 2"/>
                <a:sym typeface="Baloo 2"/>
              </a:rPr>
              <a:t>, and infographics &amp; images by </a:t>
            </a:r>
            <a:r>
              <a:rPr lang="en" sz="1200" b="1" u="sng">
                <a:solidFill>
                  <a:schemeClr val="dk1"/>
                </a:solid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Baloo 2"/>
                <a:ea typeface="Baloo 2"/>
                <a:cs typeface="Baloo 2"/>
                <a:sym typeface="Baloo 2"/>
              </a:rPr>
              <a:t> </a:t>
            </a:r>
            <a:endParaRPr sz="1200" b="1" u="sng">
              <a:solidFill>
                <a:schemeClr val="dk1"/>
              </a:solidFill>
              <a:latin typeface="Baloo 2"/>
              <a:ea typeface="Baloo 2"/>
              <a:cs typeface="Baloo 2"/>
              <a:sym typeface="Baloo 2"/>
            </a:endParaRPr>
          </a:p>
        </p:txBody>
      </p:sp>
      <p:sp>
        <p:nvSpPr>
          <p:cNvPr id="357" name="Google Shape;357;p20"/>
          <p:cNvSpPr txBox="1">
            <a:spLocks noGrp="1"/>
          </p:cNvSpPr>
          <p:nvPr>
            <p:ph type="title"/>
          </p:nvPr>
        </p:nvSpPr>
        <p:spPr>
          <a:xfrm>
            <a:off x="713225" y="539500"/>
            <a:ext cx="4103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7200">
                <a:latin typeface="Raleway" pitchFamily="2" charset="0"/>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58" name="Google Shape;358;p20"/>
          <p:cNvSpPr txBox="1">
            <a:spLocks noGrp="1"/>
          </p:cNvSpPr>
          <p:nvPr>
            <p:ph type="subTitle" idx="1"/>
          </p:nvPr>
        </p:nvSpPr>
        <p:spPr>
          <a:xfrm>
            <a:off x="713225" y="1528725"/>
            <a:ext cx="4103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59" name="Google Shape;359;p20"/>
          <p:cNvGrpSpPr/>
          <p:nvPr/>
        </p:nvGrpSpPr>
        <p:grpSpPr>
          <a:xfrm>
            <a:off x="-60125" y="-6675"/>
            <a:ext cx="9665875" cy="5210450"/>
            <a:chOff x="-60125" y="-6675"/>
            <a:chExt cx="9665875" cy="5210450"/>
          </a:xfrm>
        </p:grpSpPr>
        <p:cxnSp>
          <p:nvCxnSpPr>
            <p:cNvPr id="360" name="Google Shape;360;p20"/>
            <p:cNvCxnSpPr/>
            <p:nvPr/>
          </p:nvCxnSpPr>
          <p:spPr>
            <a:xfrm>
              <a:off x="6653150" y="-6675"/>
              <a:ext cx="2952600" cy="1162200"/>
            </a:xfrm>
            <a:prstGeom prst="straightConnector1">
              <a:avLst/>
            </a:prstGeom>
            <a:noFill/>
            <a:ln w="9525" cap="flat" cmpd="sng">
              <a:solidFill>
                <a:schemeClr val="dk1"/>
              </a:solidFill>
              <a:prstDash val="dash"/>
              <a:round/>
              <a:headEnd type="none" w="med" len="med"/>
              <a:tailEnd type="none" w="med" len="med"/>
            </a:ln>
          </p:spPr>
        </p:cxnSp>
        <p:cxnSp>
          <p:nvCxnSpPr>
            <p:cNvPr id="361" name="Google Shape;361;p20"/>
            <p:cNvCxnSpPr/>
            <p:nvPr/>
          </p:nvCxnSpPr>
          <p:spPr>
            <a:xfrm>
              <a:off x="-60125" y="3259775"/>
              <a:ext cx="1042200" cy="1944000"/>
            </a:xfrm>
            <a:prstGeom prst="straightConnector1">
              <a:avLst/>
            </a:prstGeom>
            <a:noFill/>
            <a:ln w="9525" cap="flat" cmpd="sng">
              <a:solidFill>
                <a:schemeClr val="dk1"/>
              </a:solidFill>
              <a:prstDash val="dash"/>
              <a:round/>
              <a:headEnd type="none" w="med" len="med"/>
              <a:tailEnd type="none" w="med" len="med"/>
            </a:ln>
          </p:spPr>
        </p:cxnSp>
      </p:grpSp>
      <p:grpSp>
        <p:nvGrpSpPr>
          <p:cNvPr id="362" name="Google Shape;362;p20"/>
          <p:cNvGrpSpPr/>
          <p:nvPr/>
        </p:nvGrpSpPr>
        <p:grpSpPr>
          <a:xfrm>
            <a:off x="107243" y="171613"/>
            <a:ext cx="363639" cy="805618"/>
            <a:chOff x="107243" y="1191400"/>
            <a:chExt cx="363639" cy="805618"/>
          </a:xfrm>
        </p:grpSpPr>
        <p:sp>
          <p:nvSpPr>
            <p:cNvPr id="363" name="Google Shape;363;p20"/>
            <p:cNvSpPr/>
            <p:nvPr/>
          </p:nvSpPr>
          <p:spPr>
            <a:xfrm rot="-2700000" flipH="1">
              <a:off x="153596" y="169353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flipH="1">
              <a:off x="107247" y="1191400"/>
              <a:ext cx="282130" cy="253361"/>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5"/>
        <p:cNvGrpSpPr/>
        <p:nvPr/>
      </p:nvGrpSpPr>
      <p:grpSpPr>
        <a:xfrm>
          <a:off x="0" y="0"/>
          <a:ext cx="0" cy="0"/>
          <a:chOff x="0" y="0"/>
          <a:chExt cx="0" cy="0"/>
        </a:xfrm>
      </p:grpSpPr>
      <p:grpSp>
        <p:nvGrpSpPr>
          <p:cNvPr id="366" name="Google Shape;366;p21"/>
          <p:cNvGrpSpPr/>
          <p:nvPr/>
        </p:nvGrpSpPr>
        <p:grpSpPr>
          <a:xfrm>
            <a:off x="-69549" y="209476"/>
            <a:ext cx="8970006" cy="4934030"/>
            <a:chOff x="-69549" y="209476"/>
            <a:chExt cx="8970006" cy="4934030"/>
          </a:xfrm>
        </p:grpSpPr>
        <p:sp>
          <p:nvSpPr>
            <p:cNvPr id="367" name="Google Shape;367;p21"/>
            <p:cNvSpPr/>
            <p:nvPr/>
          </p:nvSpPr>
          <p:spPr>
            <a:xfrm flipH="1">
              <a:off x="-69549" y="26403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rot="-2700000" flipH="1">
              <a:off x="8583171" y="67868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21"/>
            <p:cNvGrpSpPr/>
            <p:nvPr/>
          </p:nvGrpSpPr>
          <p:grpSpPr>
            <a:xfrm rot="-1286636">
              <a:off x="96689" y="4351633"/>
              <a:ext cx="769298" cy="674599"/>
              <a:chOff x="1565409" y="2345016"/>
              <a:chExt cx="769278" cy="674581"/>
            </a:xfrm>
          </p:grpSpPr>
          <p:sp>
            <p:nvSpPr>
              <p:cNvPr id="371" name="Google Shape;371;p21"/>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1"/>
            <p:cNvGrpSpPr/>
            <p:nvPr/>
          </p:nvGrpSpPr>
          <p:grpSpPr>
            <a:xfrm>
              <a:off x="25300" y="528538"/>
              <a:ext cx="581867" cy="543626"/>
              <a:chOff x="1169100" y="1853651"/>
              <a:chExt cx="581867" cy="543626"/>
            </a:xfrm>
          </p:grpSpPr>
          <p:sp>
            <p:nvSpPr>
              <p:cNvPr id="377" name="Google Shape;377;p21"/>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80"/>
        <p:cNvGrpSpPr/>
        <p:nvPr/>
      </p:nvGrpSpPr>
      <p:grpSpPr>
        <a:xfrm>
          <a:off x="0" y="0"/>
          <a:ext cx="0" cy="0"/>
          <a:chOff x="0" y="0"/>
          <a:chExt cx="0" cy="0"/>
        </a:xfrm>
      </p:grpSpPr>
      <p:grpSp>
        <p:nvGrpSpPr>
          <p:cNvPr id="381" name="Google Shape;381;p22"/>
          <p:cNvGrpSpPr/>
          <p:nvPr/>
        </p:nvGrpSpPr>
        <p:grpSpPr>
          <a:xfrm>
            <a:off x="-400775" y="-128150"/>
            <a:ext cx="9585600" cy="5391775"/>
            <a:chOff x="-400775" y="-128150"/>
            <a:chExt cx="9585600" cy="5391775"/>
          </a:xfrm>
        </p:grpSpPr>
        <p:cxnSp>
          <p:nvCxnSpPr>
            <p:cNvPr id="382" name="Google Shape;382;p22"/>
            <p:cNvCxnSpPr/>
            <p:nvPr/>
          </p:nvCxnSpPr>
          <p:spPr>
            <a:xfrm flipH="1">
              <a:off x="-187100" y="-128150"/>
              <a:ext cx="1022100" cy="1857000"/>
            </a:xfrm>
            <a:prstGeom prst="straightConnector1">
              <a:avLst/>
            </a:prstGeom>
            <a:noFill/>
            <a:ln w="9525" cap="flat" cmpd="sng">
              <a:solidFill>
                <a:schemeClr val="dk1"/>
              </a:solidFill>
              <a:prstDash val="dash"/>
              <a:round/>
              <a:headEnd type="none" w="med" len="med"/>
              <a:tailEnd type="none" w="med" len="med"/>
            </a:ln>
          </p:spPr>
        </p:cxnSp>
        <p:cxnSp>
          <p:nvCxnSpPr>
            <p:cNvPr id="383" name="Google Shape;383;p22"/>
            <p:cNvCxnSpPr/>
            <p:nvPr/>
          </p:nvCxnSpPr>
          <p:spPr>
            <a:xfrm rot="10800000" flipH="1">
              <a:off x="8536825" y="3437025"/>
              <a:ext cx="648000" cy="1797000"/>
            </a:xfrm>
            <a:prstGeom prst="straightConnector1">
              <a:avLst/>
            </a:prstGeom>
            <a:noFill/>
            <a:ln w="9525" cap="flat" cmpd="sng">
              <a:solidFill>
                <a:schemeClr val="dk1"/>
              </a:solidFill>
              <a:prstDash val="dash"/>
              <a:round/>
              <a:headEnd type="none" w="med" len="med"/>
              <a:tailEnd type="none" w="med" len="med"/>
            </a:ln>
          </p:spPr>
        </p:cxnSp>
        <p:cxnSp>
          <p:nvCxnSpPr>
            <p:cNvPr id="384" name="Google Shape;384;p22"/>
            <p:cNvCxnSpPr/>
            <p:nvPr/>
          </p:nvCxnSpPr>
          <p:spPr>
            <a:xfrm>
              <a:off x="-400775" y="4101425"/>
              <a:ext cx="2471700" cy="1162200"/>
            </a:xfrm>
            <a:prstGeom prst="straightConnector1">
              <a:avLst/>
            </a:prstGeom>
            <a:noFill/>
            <a:ln w="9525" cap="flat" cmpd="sng">
              <a:solidFill>
                <a:schemeClr val="dk1"/>
              </a:solidFill>
              <a:prstDash val="dash"/>
              <a:round/>
              <a:headEnd type="none" w="med" len="med"/>
              <a:tailEnd type="none" w="med" len="med"/>
            </a:ln>
          </p:spPr>
        </p:cxnSp>
      </p:grpSp>
      <p:grpSp>
        <p:nvGrpSpPr>
          <p:cNvPr id="385" name="Google Shape;385;p22"/>
          <p:cNvGrpSpPr/>
          <p:nvPr/>
        </p:nvGrpSpPr>
        <p:grpSpPr>
          <a:xfrm>
            <a:off x="-85550" y="209476"/>
            <a:ext cx="8986007" cy="772692"/>
            <a:chOff x="-85550" y="209476"/>
            <a:chExt cx="8986007" cy="772692"/>
          </a:xfrm>
        </p:grpSpPr>
        <p:sp>
          <p:nvSpPr>
            <p:cNvPr id="386" name="Google Shape;386;p22"/>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rot="-2700000" flipH="1">
              <a:off x="8583171" y="67868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2"/>
            <p:cNvGrpSpPr/>
            <p:nvPr/>
          </p:nvGrpSpPr>
          <p:grpSpPr>
            <a:xfrm>
              <a:off x="-85550" y="215461"/>
              <a:ext cx="648023" cy="648075"/>
              <a:chOff x="16546" y="4513750"/>
              <a:chExt cx="572661" cy="572707"/>
            </a:xfrm>
          </p:grpSpPr>
          <p:sp>
            <p:nvSpPr>
              <p:cNvPr id="389" name="Google Shape;389;p22"/>
              <p:cNvSpPr/>
              <p:nvPr/>
            </p:nvSpPr>
            <p:spPr>
              <a:xfrm>
                <a:off x="16546" y="4513750"/>
                <a:ext cx="572661" cy="572707"/>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58828" y="4608008"/>
                <a:ext cx="463169" cy="285223"/>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66900" y="-20050"/>
            <a:ext cx="9345250" cy="5444125"/>
            <a:chOff x="-66900" y="-20050"/>
            <a:chExt cx="9345250" cy="5444125"/>
          </a:xfrm>
        </p:grpSpPr>
        <p:cxnSp>
          <p:nvCxnSpPr>
            <p:cNvPr id="16" name="Google Shape;16;p3"/>
            <p:cNvCxnSpPr/>
            <p:nvPr/>
          </p:nvCxnSpPr>
          <p:spPr>
            <a:xfrm flipH="1">
              <a:off x="-66900" y="-20050"/>
              <a:ext cx="1195800" cy="1075500"/>
            </a:xfrm>
            <a:prstGeom prst="straightConnector1">
              <a:avLst/>
            </a:prstGeom>
            <a:noFill/>
            <a:ln w="9525" cap="flat" cmpd="sng">
              <a:solidFill>
                <a:schemeClr val="dk1"/>
              </a:solidFill>
              <a:prstDash val="dash"/>
              <a:round/>
              <a:headEnd type="none" w="med" len="med"/>
              <a:tailEnd type="none" w="med" len="med"/>
            </a:ln>
          </p:spPr>
        </p:cxnSp>
        <p:cxnSp>
          <p:nvCxnSpPr>
            <p:cNvPr id="17" name="Google Shape;17;p3"/>
            <p:cNvCxnSpPr/>
            <p:nvPr/>
          </p:nvCxnSpPr>
          <p:spPr>
            <a:xfrm rot="10800000">
              <a:off x="6474025" y="50"/>
              <a:ext cx="2739900" cy="1055400"/>
            </a:xfrm>
            <a:prstGeom prst="straightConnector1">
              <a:avLst/>
            </a:prstGeom>
            <a:noFill/>
            <a:ln w="9525" cap="flat" cmpd="sng">
              <a:solidFill>
                <a:schemeClr val="dk1"/>
              </a:solidFill>
              <a:prstDash val="dash"/>
              <a:round/>
              <a:headEnd type="none" w="med" len="med"/>
              <a:tailEnd type="none" w="med" len="med"/>
            </a:ln>
          </p:spPr>
        </p:cxnSp>
        <p:cxnSp>
          <p:nvCxnSpPr>
            <p:cNvPr id="18" name="Google Shape;18;p3"/>
            <p:cNvCxnSpPr/>
            <p:nvPr/>
          </p:nvCxnSpPr>
          <p:spPr>
            <a:xfrm flipH="1">
              <a:off x="8082550" y="4348575"/>
              <a:ext cx="1195800" cy="1075500"/>
            </a:xfrm>
            <a:prstGeom prst="straightConnector1">
              <a:avLst/>
            </a:prstGeom>
            <a:noFill/>
            <a:ln w="9525" cap="flat" cmpd="sng">
              <a:solidFill>
                <a:schemeClr val="dk1"/>
              </a:solidFill>
              <a:prstDash val="dash"/>
              <a:round/>
              <a:headEnd type="none" w="med" len="med"/>
              <a:tailEnd type="none" w="med" len="med"/>
            </a:ln>
          </p:spPr>
        </p:cxnSp>
      </p:grpSp>
      <p:grpSp>
        <p:nvGrpSpPr>
          <p:cNvPr id="19" name="Google Shape;19;p3"/>
          <p:cNvGrpSpPr/>
          <p:nvPr/>
        </p:nvGrpSpPr>
        <p:grpSpPr>
          <a:xfrm>
            <a:off x="3" y="63630"/>
            <a:ext cx="8964525" cy="5079877"/>
            <a:chOff x="3" y="63630"/>
            <a:chExt cx="8964525" cy="5079877"/>
          </a:xfrm>
        </p:grpSpPr>
        <p:grpSp>
          <p:nvGrpSpPr>
            <p:cNvPr id="20" name="Google Shape;20;p3"/>
            <p:cNvGrpSpPr/>
            <p:nvPr/>
          </p:nvGrpSpPr>
          <p:grpSpPr>
            <a:xfrm rot="-1286636">
              <a:off x="96689" y="4351633"/>
              <a:ext cx="769298" cy="674599"/>
              <a:chOff x="1565409" y="2345016"/>
              <a:chExt cx="769278" cy="674581"/>
            </a:xfrm>
          </p:grpSpPr>
          <p:sp>
            <p:nvSpPr>
              <p:cNvPr id="21" name="Google Shape;21;p3"/>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flipH="1">
              <a:off x="124176" y="6363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3"/>
            <p:cNvGrpSpPr/>
            <p:nvPr/>
          </p:nvGrpSpPr>
          <p:grpSpPr>
            <a:xfrm rot="1799961">
              <a:off x="8024802" y="4240323"/>
              <a:ext cx="812401" cy="726986"/>
              <a:chOff x="995678" y="3460637"/>
              <a:chExt cx="502403" cy="449580"/>
            </a:xfrm>
          </p:grpSpPr>
          <p:sp>
            <p:nvSpPr>
              <p:cNvPr id="28" name="Google Shape;28;p3"/>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3"/>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2700000" flipH="1">
              <a:off x="8583171" y="95923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8503172" y="1633925"/>
              <a:ext cx="282130" cy="253361"/>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3"/>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800">
                <a:latin typeface="Raleway" panose="020F0502020204030204"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3"/>
          <p:cNvSpPr txBox="1">
            <a:spLocks noGrp="1"/>
          </p:cNvSpPr>
          <p:nvPr>
            <p:ph type="title" idx="2" hasCustomPrompt="1"/>
          </p:nvPr>
        </p:nvSpPr>
        <p:spPr>
          <a:xfrm>
            <a:off x="5621125" y="1729950"/>
            <a:ext cx="12357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atin typeface="Raleway" panose="020F0502020204030204" pitchFamily="2" charset="0"/>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 name="Google Shape;37;p3"/>
          <p:cNvSpPr>
            <a:spLocks noGrp="1"/>
          </p:cNvSpPr>
          <p:nvPr>
            <p:ph type="pic" idx="3"/>
          </p:nvPr>
        </p:nvSpPr>
        <p:spPr>
          <a:xfrm>
            <a:off x="713225" y="539500"/>
            <a:ext cx="3127800" cy="4064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
        <p:cNvGrpSpPr/>
        <p:nvPr/>
      </p:nvGrpSpPr>
      <p:grpSpPr>
        <a:xfrm>
          <a:off x="0" y="0"/>
          <a:ext cx="0" cy="0"/>
          <a:chOff x="0" y="0"/>
          <a:chExt cx="0" cy="0"/>
        </a:xfrm>
      </p:grpSpPr>
      <p:grpSp>
        <p:nvGrpSpPr>
          <p:cNvPr id="52" name="Google Shape;52;p5"/>
          <p:cNvGrpSpPr/>
          <p:nvPr/>
        </p:nvGrpSpPr>
        <p:grpSpPr>
          <a:xfrm>
            <a:off x="-400775" y="-128150"/>
            <a:ext cx="9585600" cy="5391775"/>
            <a:chOff x="-400775" y="-128150"/>
            <a:chExt cx="9585600" cy="5391775"/>
          </a:xfrm>
        </p:grpSpPr>
        <p:cxnSp>
          <p:nvCxnSpPr>
            <p:cNvPr id="53" name="Google Shape;53;p5"/>
            <p:cNvCxnSpPr/>
            <p:nvPr/>
          </p:nvCxnSpPr>
          <p:spPr>
            <a:xfrm flipH="1">
              <a:off x="-187100" y="-128150"/>
              <a:ext cx="1022100" cy="1857000"/>
            </a:xfrm>
            <a:prstGeom prst="straightConnector1">
              <a:avLst/>
            </a:prstGeom>
            <a:noFill/>
            <a:ln w="9525" cap="flat" cmpd="sng">
              <a:solidFill>
                <a:schemeClr val="dk1"/>
              </a:solidFill>
              <a:prstDash val="dash"/>
              <a:round/>
              <a:headEnd type="none" w="med" len="med"/>
              <a:tailEnd type="none" w="med" len="med"/>
            </a:ln>
          </p:spPr>
        </p:cxnSp>
        <p:cxnSp>
          <p:nvCxnSpPr>
            <p:cNvPr id="54" name="Google Shape;54;p5"/>
            <p:cNvCxnSpPr/>
            <p:nvPr/>
          </p:nvCxnSpPr>
          <p:spPr>
            <a:xfrm rot="10800000" flipH="1">
              <a:off x="8536825" y="3437025"/>
              <a:ext cx="648000" cy="1797000"/>
            </a:xfrm>
            <a:prstGeom prst="straightConnector1">
              <a:avLst/>
            </a:prstGeom>
            <a:noFill/>
            <a:ln w="9525" cap="flat" cmpd="sng">
              <a:solidFill>
                <a:schemeClr val="dk1"/>
              </a:solidFill>
              <a:prstDash val="dash"/>
              <a:round/>
              <a:headEnd type="none" w="med" len="med"/>
              <a:tailEnd type="none" w="med" len="med"/>
            </a:ln>
          </p:spPr>
        </p:cxnSp>
        <p:cxnSp>
          <p:nvCxnSpPr>
            <p:cNvPr id="55" name="Google Shape;55;p5"/>
            <p:cNvCxnSpPr/>
            <p:nvPr/>
          </p:nvCxnSpPr>
          <p:spPr>
            <a:xfrm>
              <a:off x="-400775" y="4101425"/>
              <a:ext cx="2471700" cy="1162200"/>
            </a:xfrm>
            <a:prstGeom prst="straightConnector1">
              <a:avLst/>
            </a:prstGeom>
            <a:noFill/>
            <a:ln w="9525" cap="flat" cmpd="sng">
              <a:solidFill>
                <a:schemeClr val="dk1"/>
              </a:solidFill>
              <a:prstDash val="dash"/>
              <a:round/>
              <a:headEnd type="none" w="med" len="med"/>
              <a:tailEnd type="none" w="med" len="med"/>
            </a:ln>
          </p:spPr>
        </p:cxnSp>
      </p:grpSp>
      <p:grpSp>
        <p:nvGrpSpPr>
          <p:cNvPr id="56" name="Google Shape;56;p5"/>
          <p:cNvGrpSpPr/>
          <p:nvPr/>
        </p:nvGrpSpPr>
        <p:grpSpPr>
          <a:xfrm>
            <a:off x="-85550" y="209476"/>
            <a:ext cx="8986007" cy="772692"/>
            <a:chOff x="-85550" y="209476"/>
            <a:chExt cx="8986007" cy="772692"/>
          </a:xfrm>
        </p:grpSpPr>
        <p:sp>
          <p:nvSpPr>
            <p:cNvPr id="57" name="Google Shape;57;p5"/>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2700000" flipH="1">
              <a:off x="8583171" y="67868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a:off x="-85550" y="215461"/>
              <a:ext cx="648023" cy="648075"/>
              <a:chOff x="16546" y="4513750"/>
              <a:chExt cx="572661" cy="572707"/>
            </a:xfrm>
          </p:grpSpPr>
          <p:sp>
            <p:nvSpPr>
              <p:cNvPr id="60" name="Google Shape;60;p5"/>
              <p:cNvSpPr/>
              <p:nvPr/>
            </p:nvSpPr>
            <p:spPr>
              <a:xfrm>
                <a:off x="16546" y="4513750"/>
                <a:ext cx="572661" cy="572707"/>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8828" y="4608008"/>
                <a:ext cx="463169" cy="285223"/>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atin typeface="Raleway" panose="020F0502020204030204" pitchFamily="2" charset="0"/>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3" name="Google Shape;63;p5"/>
          <p:cNvSpPr txBox="1">
            <a:spLocks noGrp="1"/>
          </p:cNvSpPr>
          <p:nvPr>
            <p:ph type="subTitle" idx="1"/>
          </p:nvPr>
        </p:nvSpPr>
        <p:spPr>
          <a:xfrm>
            <a:off x="713225" y="3363124"/>
            <a:ext cx="4243200" cy="89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 name="Google Shape;64;p5"/>
          <p:cNvSpPr txBox="1">
            <a:spLocks noGrp="1"/>
          </p:cNvSpPr>
          <p:nvPr>
            <p:ph type="subTitle" idx="2"/>
          </p:nvPr>
        </p:nvSpPr>
        <p:spPr>
          <a:xfrm>
            <a:off x="713225" y="1805974"/>
            <a:ext cx="4243200" cy="89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 name="Google Shape;65;p5"/>
          <p:cNvSpPr txBox="1">
            <a:spLocks noGrp="1"/>
          </p:cNvSpPr>
          <p:nvPr>
            <p:ph type="subTitle" idx="3"/>
          </p:nvPr>
        </p:nvSpPr>
        <p:spPr>
          <a:xfrm>
            <a:off x="713226" y="1409475"/>
            <a:ext cx="4243200" cy="47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anose="020F0502020204030204" pitchFamily="2" charset="0"/>
                <a:ea typeface="Raleway" panose="020F0502020204030204"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6" name="Google Shape;66;p5"/>
          <p:cNvSpPr txBox="1">
            <a:spLocks noGrp="1"/>
          </p:cNvSpPr>
          <p:nvPr>
            <p:ph type="subTitle" idx="4"/>
          </p:nvPr>
        </p:nvSpPr>
        <p:spPr>
          <a:xfrm>
            <a:off x="713226" y="2966627"/>
            <a:ext cx="4243200" cy="47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panose="020F0502020204030204" pitchFamily="2" charset="0"/>
                <a:ea typeface="Raleway" panose="020F0502020204030204" pitchFamily="2" charset="0"/>
                <a:cs typeface="Poppins"/>
                <a:sym typeface="Poppi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atin typeface="Raleway" panose="020F0502020204030204" pitchFamily="2" charset="0"/>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69" name="Google Shape;69;p6"/>
          <p:cNvGrpSpPr/>
          <p:nvPr/>
        </p:nvGrpSpPr>
        <p:grpSpPr>
          <a:xfrm>
            <a:off x="16546" y="86979"/>
            <a:ext cx="9186506" cy="4999478"/>
            <a:chOff x="16546" y="86979"/>
            <a:chExt cx="9186506" cy="4999478"/>
          </a:xfrm>
        </p:grpSpPr>
        <p:grpSp>
          <p:nvGrpSpPr>
            <p:cNvPr id="70" name="Google Shape;70;p6"/>
            <p:cNvGrpSpPr/>
            <p:nvPr/>
          </p:nvGrpSpPr>
          <p:grpSpPr>
            <a:xfrm>
              <a:off x="8390667" y="86979"/>
              <a:ext cx="812385" cy="727017"/>
              <a:chOff x="995678" y="3460637"/>
              <a:chExt cx="502403" cy="449580"/>
            </a:xfrm>
          </p:grpSpPr>
          <p:sp>
            <p:nvSpPr>
              <p:cNvPr id="71" name="Google Shape;71;p6"/>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6"/>
            <p:cNvSpPr/>
            <p:nvPr/>
          </p:nvSpPr>
          <p:spPr>
            <a:xfrm flipH="1">
              <a:off x="8480120" y="101772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2700000" flipH="1">
              <a:off x="8632521" y="148693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6"/>
            <p:cNvGrpSpPr/>
            <p:nvPr/>
          </p:nvGrpSpPr>
          <p:grpSpPr>
            <a:xfrm>
              <a:off x="16546" y="4513750"/>
              <a:ext cx="572661" cy="572707"/>
              <a:chOff x="16546" y="4513750"/>
              <a:chExt cx="572661" cy="572707"/>
            </a:xfrm>
          </p:grpSpPr>
          <p:sp>
            <p:nvSpPr>
              <p:cNvPr id="78" name="Google Shape;78;p6"/>
              <p:cNvSpPr/>
              <p:nvPr/>
            </p:nvSpPr>
            <p:spPr>
              <a:xfrm>
                <a:off x="16546" y="4513750"/>
                <a:ext cx="572661" cy="572707"/>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58828" y="4608008"/>
                <a:ext cx="463169" cy="285223"/>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6"/>
          <p:cNvGrpSpPr/>
          <p:nvPr/>
        </p:nvGrpSpPr>
        <p:grpSpPr>
          <a:xfrm>
            <a:off x="-66900" y="-20050"/>
            <a:ext cx="9245075" cy="5223675"/>
            <a:chOff x="-66900" y="-20050"/>
            <a:chExt cx="9245075" cy="5223675"/>
          </a:xfrm>
        </p:grpSpPr>
        <p:cxnSp>
          <p:nvCxnSpPr>
            <p:cNvPr id="81" name="Google Shape;81;p6"/>
            <p:cNvCxnSpPr/>
            <p:nvPr/>
          </p:nvCxnSpPr>
          <p:spPr>
            <a:xfrm flipH="1">
              <a:off x="-66900" y="-20050"/>
              <a:ext cx="1195800" cy="1075500"/>
            </a:xfrm>
            <a:prstGeom prst="straightConnector1">
              <a:avLst/>
            </a:prstGeom>
            <a:noFill/>
            <a:ln w="9525" cap="flat" cmpd="sng">
              <a:solidFill>
                <a:schemeClr val="dk1"/>
              </a:solidFill>
              <a:prstDash val="dash"/>
              <a:round/>
              <a:headEnd type="none" w="med" len="med"/>
              <a:tailEnd type="none" w="med" len="med"/>
            </a:ln>
          </p:spPr>
        </p:cxnSp>
        <p:cxnSp>
          <p:nvCxnSpPr>
            <p:cNvPr id="82" name="Google Shape;82;p6"/>
            <p:cNvCxnSpPr/>
            <p:nvPr/>
          </p:nvCxnSpPr>
          <p:spPr>
            <a:xfrm rot="10800000" flipH="1">
              <a:off x="8503475" y="3446825"/>
              <a:ext cx="674700" cy="1756800"/>
            </a:xfrm>
            <a:prstGeom prst="straightConnector1">
              <a:avLst/>
            </a:prstGeom>
            <a:noFill/>
            <a:ln w="9525" cap="flat" cmpd="sng">
              <a:solidFill>
                <a:schemeClr val="dk1"/>
              </a:solidFill>
              <a:prstDash val="dash"/>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grpSp>
        <p:nvGrpSpPr>
          <p:cNvPr id="84" name="Google Shape;84;p7"/>
          <p:cNvGrpSpPr/>
          <p:nvPr/>
        </p:nvGrpSpPr>
        <p:grpSpPr>
          <a:xfrm>
            <a:off x="67417" y="194591"/>
            <a:ext cx="1084595" cy="4826329"/>
            <a:chOff x="67417" y="194591"/>
            <a:chExt cx="1084595" cy="4826329"/>
          </a:xfrm>
        </p:grpSpPr>
        <p:sp>
          <p:nvSpPr>
            <p:cNvPr id="85" name="Google Shape;85;p7"/>
            <p:cNvSpPr/>
            <p:nvPr/>
          </p:nvSpPr>
          <p:spPr>
            <a:xfrm flipH="1">
              <a:off x="274438" y="194591"/>
              <a:ext cx="398332" cy="344917"/>
            </a:xfrm>
            <a:custGeom>
              <a:avLst/>
              <a:gdLst/>
              <a:ahLst/>
              <a:cxnLst/>
              <a:rect l="l" t="t" r="r" b="b"/>
              <a:pathLst>
                <a:path w="4727" h="4093" extrusionOk="0">
                  <a:moveTo>
                    <a:pt x="1229" y="1"/>
                  </a:moveTo>
                  <a:cubicBezTo>
                    <a:pt x="776" y="1"/>
                    <a:pt x="351" y="274"/>
                    <a:pt x="167" y="690"/>
                  </a:cubicBezTo>
                  <a:cubicBezTo>
                    <a:pt x="0" y="1078"/>
                    <a:pt x="48" y="1490"/>
                    <a:pt x="246" y="1799"/>
                  </a:cubicBezTo>
                  <a:lnTo>
                    <a:pt x="1592" y="3952"/>
                  </a:lnTo>
                  <a:cubicBezTo>
                    <a:pt x="1648" y="4044"/>
                    <a:pt x="1743" y="4093"/>
                    <a:pt x="1842" y="4093"/>
                  </a:cubicBezTo>
                  <a:cubicBezTo>
                    <a:pt x="1897" y="4093"/>
                    <a:pt x="1953" y="4078"/>
                    <a:pt x="2003" y="4047"/>
                  </a:cubicBezTo>
                  <a:lnTo>
                    <a:pt x="4157" y="2701"/>
                  </a:lnTo>
                  <a:cubicBezTo>
                    <a:pt x="4465" y="2503"/>
                    <a:pt x="4687" y="2163"/>
                    <a:pt x="4711" y="1735"/>
                  </a:cubicBezTo>
                  <a:cubicBezTo>
                    <a:pt x="4727" y="1268"/>
                    <a:pt x="4450" y="825"/>
                    <a:pt x="4022" y="635"/>
                  </a:cubicBezTo>
                  <a:cubicBezTo>
                    <a:pt x="3903" y="583"/>
                    <a:pt x="3780" y="561"/>
                    <a:pt x="3658" y="561"/>
                  </a:cubicBezTo>
                  <a:cubicBezTo>
                    <a:pt x="3056" y="561"/>
                    <a:pt x="2470" y="1086"/>
                    <a:pt x="2470" y="1086"/>
                  </a:cubicBezTo>
                  <a:cubicBezTo>
                    <a:pt x="2470" y="1086"/>
                    <a:pt x="2035" y="25"/>
                    <a:pt x="1267" y="1"/>
                  </a:cubicBezTo>
                  <a:cubicBezTo>
                    <a:pt x="1254" y="1"/>
                    <a:pt x="1242" y="1"/>
                    <a:pt x="12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flipH="1">
              <a:off x="895080" y="308437"/>
              <a:ext cx="256932" cy="231068"/>
            </a:xfrm>
            <a:custGeom>
              <a:avLst/>
              <a:gdLst/>
              <a:ahLst/>
              <a:cxnLst/>
              <a:rect l="l" t="t" r="r" b="b"/>
              <a:pathLst>
                <a:path w="3049" h="2742" extrusionOk="0">
                  <a:moveTo>
                    <a:pt x="2237" y="0"/>
                  </a:moveTo>
                  <a:cubicBezTo>
                    <a:pt x="2180" y="0"/>
                    <a:pt x="2123" y="7"/>
                    <a:pt x="2067" y="20"/>
                  </a:cubicBezTo>
                  <a:cubicBezTo>
                    <a:pt x="1576" y="139"/>
                    <a:pt x="1434" y="875"/>
                    <a:pt x="1434" y="875"/>
                  </a:cubicBezTo>
                  <a:cubicBezTo>
                    <a:pt x="1434" y="875"/>
                    <a:pt x="1092" y="671"/>
                    <a:pt x="747" y="671"/>
                  </a:cubicBezTo>
                  <a:cubicBezTo>
                    <a:pt x="616" y="671"/>
                    <a:pt x="486" y="700"/>
                    <a:pt x="373" y="780"/>
                  </a:cubicBezTo>
                  <a:cubicBezTo>
                    <a:pt x="120" y="954"/>
                    <a:pt x="1" y="1279"/>
                    <a:pt x="72" y="1580"/>
                  </a:cubicBezTo>
                  <a:cubicBezTo>
                    <a:pt x="135" y="1849"/>
                    <a:pt x="317" y="2047"/>
                    <a:pt x="547" y="2134"/>
                  </a:cubicBezTo>
                  <a:lnTo>
                    <a:pt x="2107" y="2728"/>
                  </a:lnTo>
                  <a:cubicBezTo>
                    <a:pt x="2131" y="2737"/>
                    <a:pt x="2156" y="2742"/>
                    <a:pt x="2180" y="2742"/>
                  </a:cubicBezTo>
                  <a:cubicBezTo>
                    <a:pt x="2258" y="2742"/>
                    <a:pt x="2330" y="2695"/>
                    <a:pt x="2360" y="2617"/>
                  </a:cubicBezTo>
                  <a:lnTo>
                    <a:pt x="2962" y="1057"/>
                  </a:lnTo>
                  <a:cubicBezTo>
                    <a:pt x="3049" y="828"/>
                    <a:pt x="3025" y="558"/>
                    <a:pt x="2867" y="329"/>
                  </a:cubicBezTo>
                  <a:cubicBezTo>
                    <a:pt x="2725" y="123"/>
                    <a:pt x="2484" y="0"/>
                    <a:pt x="2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7"/>
            <p:cNvGrpSpPr/>
            <p:nvPr/>
          </p:nvGrpSpPr>
          <p:grpSpPr>
            <a:xfrm>
              <a:off x="67417" y="4293904"/>
              <a:ext cx="812385" cy="727017"/>
              <a:chOff x="995678" y="3460637"/>
              <a:chExt cx="502403" cy="449580"/>
            </a:xfrm>
          </p:grpSpPr>
          <p:sp>
            <p:nvSpPr>
              <p:cNvPr id="88" name="Google Shape;88;p7"/>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 name="Google Shape;92;p7"/>
          <p:cNvGrpSpPr/>
          <p:nvPr/>
        </p:nvGrpSpPr>
        <p:grpSpPr>
          <a:xfrm>
            <a:off x="-20650" y="-53450"/>
            <a:ext cx="9566125" cy="2912400"/>
            <a:chOff x="-20650" y="-53450"/>
            <a:chExt cx="9566125" cy="2912400"/>
          </a:xfrm>
        </p:grpSpPr>
        <p:cxnSp>
          <p:nvCxnSpPr>
            <p:cNvPr id="93" name="Google Shape;93;p7"/>
            <p:cNvCxnSpPr/>
            <p:nvPr/>
          </p:nvCxnSpPr>
          <p:spPr>
            <a:xfrm>
              <a:off x="7693875" y="-53450"/>
              <a:ext cx="1851600" cy="2912400"/>
            </a:xfrm>
            <a:prstGeom prst="straightConnector1">
              <a:avLst/>
            </a:prstGeom>
            <a:noFill/>
            <a:ln w="9525" cap="flat" cmpd="sng">
              <a:solidFill>
                <a:schemeClr val="dk1"/>
              </a:solidFill>
              <a:prstDash val="dash"/>
              <a:round/>
              <a:headEnd type="none" w="med" len="med"/>
              <a:tailEnd type="none" w="med" len="med"/>
            </a:ln>
          </p:spPr>
        </p:cxnSp>
        <p:cxnSp>
          <p:nvCxnSpPr>
            <p:cNvPr id="94" name="Google Shape;94;p7"/>
            <p:cNvCxnSpPr/>
            <p:nvPr/>
          </p:nvCxnSpPr>
          <p:spPr>
            <a:xfrm flipH="1">
              <a:off x="-20650" y="-53450"/>
              <a:ext cx="1102800" cy="1323300"/>
            </a:xfrm>
            <a:prstGeom prst="straightConnector1">
              <a:avLst/>
            </a:prstGeom>
            <a:noFill/>
            <a:ln w="9525" cap="flat" cmpd="sng">
              <a:solidFill>
                <a:schemeClr val="dk1"/>
              </a:solidFill>
              <a:prstDash val="dash"/>
              <a:round/>
              <a:headEnd type="none" w="med" len="med"/>
              <a:tailEnd type="none" w="med" len="med"/>
            </a:ln>
          </p:spPr>
        </p:cxnSp>
      </p:grpSp>
      <p:sp>
        <p:nvSpPr>
          <p:cNvPr id="95" name="Google Shape;95;p7"/>
          <p:cNvSpPr txBox="1">
            <a:spLocks noGrp="1"/>
          </p:cNvSpPr>
          <p:nvPr>
            <p:ph type="title"/>
          </p:nvPr>
        </p:nvSpPr>
        <p:spPr>
          <a:xfrm>
            <a:off x="713225" y="113625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atin typeface="Raleway" panose="020F0502020204030204" pitchFamily="2" charset="0"/>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96" name="Google Shape;96;p7"/>
          <p:cNvSpPr txBox="1">
            <a:spLocks noGrp="1"/>
          </p:cNvSpPr>
          <p:nvPr>
            <p:ph type="subTitle" idx="1"/>
          </p:nvPr>
        </p:nvSpPr>
        <p:spPr>
          <a:xfrm>
            <a:off x="713225" y="1708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97" name="Google Shape;97;p7"/>
          <p:cNvSpPr>
            <a:spLocks noGrp="1"/>
          </p:cNvSpPr>
          <p:nvPr>
            <p:ph type="pic" idx="2"/>
          </p:nvPr>
        </p:nvSpPr>
        <p:spPr>
          <a:xfrm>
            <a:off x="5643775" y="539500"/>
            <a:ext cx="2787000" cy="40644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grpSp>
        <p:nvGrpSpPr>
          <p:cNvPr id="99" name="Google Shape;99;p8"/>
          <p:cNvGrpSpPr/>
          <p:nvPr/>
        </p:nvGrpSpPr>
        <p:grpSpPr>
          <a:xfrm>
            <a:off x="-66900" y="-20050"/>
            <a:ext cx="9280825" cy="1075500"/>
            <a:chOff x="-66900" y="-20050"/>
            <a:chExt cx="9280825" cy="1075500"/>
          </a:xfrm>
        </p:grpSpPr>
        <p:cxnSp>
          <p:nvCxnSpPr>
            <p:cNvPr id="100" name="Google Shape;100;p8"/>
            <p:cNvCxnSpPr/>
            <p:nvPr/>
          </p:nvCxnSpPr>
          <p:spPr>
            <a:xfrm flipH="1">
              <a:off x="-66900" y="-20050"/>
              <a:ext cx="1195800" cy="1075500"/>
            </a:xfrm>
            <a:prstGeom prst="straightConnector1">
              <a:avLst/>
            </a:prstGeom>
            <a:noFill/>
            <a:ln w="9525" cap="flat" cmpd="sng">
              <a:solidFill>
                <a:schemeClr val="dk1"/>
              </a:solidFill>
              <a:prstDash val="dash"/>
              <a:round/>
              <a:headEnd type="none" w="med" len="med"/>
              <a:tailEnd type="none" w="med" len="med"/>
            </a:ln>
          </p:spPr>
        </p:cxnSp>
        <p:cxnSp>
          <p:nvCxnSpPr>
            <p:cNvPr id="101" name="Google Shape;101;p8"/>
            <p:cNvCxnSpPr/>
            <p:nvPr/>
          </p:nvCxnSpPr>
          <p:spPr>
            <a:xfrm rot="10800000">
              <a:off x="6474025" y="50"/>
              <a:ext cx="2739900" cy="1055400"/>
            </a:xfrm>
            <a:prstGeom prst="straightConnector1">
              <a:avLst/>
            </a:prstGeom>
            <a:noFill/>
            <a:ln w="9525" cap="flat" cmpd="sng">
              <a:solidFill>
                <a:schemeClr val="dk1"/>
              </a:solidFill>
              <a:prstDash val="dash"/>
              <a:round/>
              <a:headEnd type="none" w="med" len="med"/>
              <a:tailEnd type="none" w="med" len="med"/>
            </a:ln>
          </p:spPr>
        </p:cxnSp>
      </p:grpSp>
      <p:sp>
        <p:nvSpPr>
          <p:cNvPr id="102" name="Google Shape;10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atin typeface="Raleway" panose="020F0502020204030204" pitchFamily="2"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03" name="Google Shape;103;p8"/>
          <p:cNvGrpSpPr/>
          <p:nvPr/>
        </p:nvGrpSpPr>
        <p:grpSpPr>
          <a:xfrm flipH="1">
            <a:off x="187039" y="177836"/>
            <a:ext cx="9702543" cy="4787815"/>
            <a:chOff x="-752736" y="193699"/>
            <a:chExt cx="9702543" cy="4787815"/>
          </a:xfrm>
        </p:grpSpPr>
        <p:grpSp>
          <p:nvGrpSpPr>
            <p:cNvPr id="104" name="Google Shape;104;p8"/>
            <p:cNvGrpSpPr/>
            <p:nvPr/>
          </p:nvGrpSpPr>
          <p:grpSpPr>
            <a:xfrm>
              <a:off x="309148" y="202191"/>
              <a:ext cx="8506276" cy="4779323"/>
              <a:chOff x="309148" y="202191"/>
              <a:chExt cx="8506276" cy="4779323"/>
            </a:xfrm>
          </p:grpSpPr>
          <p:grpSp>
            <p:nvGrpSpPr>
              <p:cNvPr id="105" name="Google Shape;105;p8"/>
              <p:cNvGrpSpPr/>
              <p:nvPr/>
            </p:nvGrpSpPr>
            <p:grpSpPr>
              <a:xfrm>
                <a:off x="309148" y="4226472"/>
                <a:ext cx="808155" cy="755042"/>
                <a:chOff x="1169100" y="1853651"/>
                <a:chExt cx="581867" cy="543626"/>
              </a:xfrm>
            </p:grpSpPr>
            <p:sp>
              <p:nvSpPr>
                <p:cNvPr id="106" name="Google Shape;106;p8"/>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8"/>
              <p:cNvGrpSpPr/>
              <p:nvPr/>
            </p:nvGrpSpPr>
            <p:grpSpPr>
              <a:xfrm>
                <a:off x="8046146" y="202191"/>
                <a:ext cx="769278" cy="674581"/>
                <a:chOff x="1565409" y="2345016"/>
                <a:chExt cx="769278" cy="674581"/>
              </a:xfrm>
            </p:grpSpPr>
            <p:sp>
              <p:nvSpPr>
                <p:cNvPr id="110" name="Google Shape;110;p8"/>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 name="Google Shape;115;p8"/>
            <p:cNvGrpSpPr/>
            <p:nvPr/>
          </p:nvGrpSpPr>
          <p:grpSpPr>
            <a:xfrm>
              <a:off x="-752736" y="193699"/>
              <a:ext cx="1934328" cy="1789007"/>
              <a:chOff x="4113000" y="1745425"/>
              <a:chExt cx="1077500" cy="996550"/>
            </a:xfrm>
          </p:grpSpPr>
          <p:sp>
            <p:nvSpPr>
              <p:cNvPr id="116" name="Google Shape;116;p8"/>
              <p:cNvSpPr/>
              <p:nvPr/>
            </p:nvSpPr>
            <p:spPr>
              <a:xfrm>
                <a:off x="4119725" y="1787300"/>
                <a:ext cx="1064450" cy="954675"/>
              </a:xfrm>
              <a:custGeom>
                <a:avLst/>
                <a:gdLst/>
                <a:ahLst/>
                <a:cxnLst/>
                <a:rect l="l" t="t" r="r" b="b"/>
                <a:pathLst>
                  <a:path w="42578" h="38187" extrusionOk="0">
                    <a:moveTo>
                      <a:pt x="20250" y="0"/>
                    </a:moveTo>
                    <a:cubicBezTo>
                      <a:pt x="19440" y="0"/>
                      <a:pt x="18614" y="398"/>
                      <a:pt x="18233" y="1019"/>
                    </a:cubicBezTo>
                    <a:lnTo>
                      <a:pt x="9" y="29694"/>
                    </a:lnTo>
                    <a:cubicBezTo>
                      <a:pt x="9" y="29694"/>
                      <a:pt x="1" y="31174"/>
                      <a:pt x="9" y="31404"/>
                    </a:cubicBezTo>
                    <a:cubicBezTo>
                      <a:pt x="25" y="31934"/>
                      <a:pt x="420" y="32393"/>
                      <a:pt x="1093" y="32576"/>
                    </a:cubicBezTo>
                    <a:lnTo>
                      <a:pt x="21725" y="38109"/>
                    </a:lnTo>
                    <a:cubicBezTo>
                      <a:pt x="21917" y="38162"/>
                      <a:pt x="22118" y="38186"/>
                      <a:pt x="22319" y="38186"/>
                    </a:cubicBezTo>
                    <a:cubicBezTo>
                      <a:pt x="23127" y="38186"/>
                      <a:pt x="23949" y="37788"/>
                      <a:pt x="24329" y="37167"/>
                    </a:cubicBezTo>
                    <a:lnTo>
                      <a:pt x="42356" y="7487"/>
                    </a:lnTo>
                    <a:cubicBezTo>
                      <a:pt x="42522" y="7226"/>
                      <a:pt x="42578" y="6949"/>
                      <a:pt x="42554" y="6696"/>
                    </a:cubicBezTo>
                    <a:cubicBezTo>
                      <a:pt x="42490" y="6205"/>
                      <a:pt x="42562" y="5199"/>
                      <a:pt x="42562" y="5199"/>
                    </a:cubicBezTo>
                    <a:lnTo>
                      <a:pt x="20846" y="77"/>
                    </a:lnTo>
                    <a:cubicBezTo>
                      <a:pt x="20653" y="25"/>
                      <a:pt x="20452" y="0"/>
                      <a:pt x="20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4113000" y="1745425"/>
                <a:ext cx="1077500" cy="954600"/>
              </a:xfrm>
              <a:custGeom>
                <a:avLst/>
                <a:gdLst/>
                <a:ahLst/>
                <a:cxnLst/>
                <a:rect l="l" t="t" r="r" b="b"/>
                <a:pathLst>
                  <a:path w="43100" h="38184" extrusionOk="0">
                    <a:moveTo>
                      <a:pt x="20526" y="0"/>
                    </a:moveTo>
                    <a:cubicBezTo>
                      <a:pt x="19714" y="0"/>
                      <a:pt x="18884" y="393"/>
                      <a:pt x="18502" y="1016"/>
                    </a:cubicBezTo>
                    <a:lnTo>
                      <a:pt x="476" y="30696"/>
                    </a:lnTo>
                    <a:cubicBezTo>
                      <a:pt x="1" y="31472"/>
                      <a:pt x="397" y="32319"/>
                      <a:pt x="1362" y="32572"/>
                    </a:cubicBezTo>
                    <a:lnTo>
                      <a:pt x="21994" y="38106"/>
                    </a:lnTo>
                    <a:cubicBezTo>
                      <a:pt x="22188" y="38159"/>
                      <a:pt x="22390" y="38184"/>
                      <a:pt x="22594" y="38184"/>
                    </a:cubicBezTo>
                    <a:cubicBezTo>
                      <a:pt x="23400" y="38184"/>
                      <a:pt x="24219" y="37790"/>
                      <a:pt x="24598" y="37164"/>
                    </a:cubicBezTo>
                    <a:lnTo>
                      <a:pt x="42625" y="7492"/>
                    </a:lnTo>
                    <a:cubicBezTo>
                      <a:pt x="43100" y="6708"/>
                      <a:pt x="42704" y="5869"/>
                      <a:pt x="41738" y="5608"/>
                    </a:cubicBezTo>
                    <a:lnTo>
                      <a:pt x="21115" y="74"/>
                    </a:lnTo>
                    <a:cubicBezTo>
                      <a:pt x="20924" y="24"/>
                      <a:pt x="20726" y="0"/>
                      <a:pt x="2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4118350" y="1930925"/>
                <a:ext cx="1063250" cy="772300"/>
              </a:xfrm>
              <a:custGeom>
                <a:avLst/>
                <a:gdLst/>
                <a:ahLst/>
                <a:cxnLst/>
                <a:rect l="l" t="t" r="r" b="b"/>
                <a:pathLst>
                  <a:path w="42530" h="30892" extrusionOk="0">
                    <a:moveTo>
                      <a:pt x="42300" y="1"/>
                    </a:moveTo>
                    <a:lnTo>
                      <a:pt x="24273" y="29673"/>
                    </a:lnTo>
                    <a:cubicBezTo>
                      <a:pt x="23919" y="30261"/>
                      <a:pt x="23140" y="30632"/>
                      <a:pt x="22377" y="30632"/>
                    </a:cubicBezTo>
                    <a:cubicBezTo>
                      <a:pt x="22185" y="30632"/>
                      <a:pt x="21994" y="30609"/>
                      <a:pt x="21811" y="30559"/>
                    </a:cubicBezTo>
                    <a:lnTo>
                      <a:pt x="1188" y="25026"/>
                    </a:lnTo>
                    <a:cubicBezTo>
                      <a:pt x="721" y="24907"/>
                      <a:pt x="380" y="24630"/>
                      <a:pt x="246" y="24266"/>
                    </a:cubicBezTo>
                    <a:lnTo>
                      <a:pt x="0" y="24361"/>
                    </a:lnTo>
                    <a:cubicBezTo>
                      <a:pt x="159" y="24796"/>
                      <a:pt x="570" y="25136"/>
                      <a:pt x="1117" y="25287"/>
                    </a:cubicBezTo>
                    <a:lnTo>
                      <a:pt x="21740" y="30813"/>
                    </a:lnTo>
                    <a:cubicBezTo>
                      <a:pt x="21946" y="30868"/>
                      <a:pt x="22152" y="30892"/>
                      <a:pt x="22365" y="30892"/>
                    </a:cubicBezTo>
                    <a:cubicBezTo>
                      <a:pt x="23220" y="30892"/>
                      <a:pt x="24091" y="30472"/>
                      <a:pt x="24495" y="29815"/>
                    </a:cubicBezTo>
                    <a:lnTo>
                      <a:pt x="42530" y="135"/>
                    </a:lnTo>
                    <a:lnTo>
                      <a:pt x="42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4167825" y="1785950"/>
                <a:ext cx="970025" cy="859175"/>
              </a:xfrm>
              <a:custGeom>
                <a:avLst/>
                <a:gdLst/>
                <a:ahLst/>
                <a:cxnLst/>
                <a:rect l="l" t="t" r="r" b="b"/>
                <a:pathLst>
                  <a:path w="38801" h="34367" extrusionOk="0">
                    <a:moveTo>
                      <a:pt x="18477" y="1"/>
                    </a:moveTo>
                    <a:cubicBezTo>
                      <a:pt x="17746" y="1"/>
                      <a:pt x="17001" y="356"/>
                      <a:pt x="16658" y="915"/>
                    </a:cubicBezTo>
                    <a:lnTo>
                      <a:pt x="428" y="27626"/>
                    </a:lnTo>
                    <a:cubicBezTo>
                      <a:pt x="1" y="28331"/>
                      <a:pt x="365" y="29091"/>
                      <a:pt x="1236" y="29320"/>
                    </a:cubicBezTo>
                    <a:lnTo>
                      <a:pt x="19793" y="34300"/>
                    </a:lnTo>
                    <a:cubicBezTo>
                      <a:pt x="19965" y="34345"/>
                      <a:pt x="20144" y="34367"/>
                      <a:pt x="20324" y="34367"/>
                    </a:cubicBezTo>
                    <a:cubicBezTo>
                      <a:pt x="21055" y="34367"/>
                      <a:pt x="21801" y="34012"/>
                      <a:pt x="22144" y="33453"/>
                    </a:cubicBezTo>
                    <a:lnTo>
                      <a:pt x="38374" y="6742"/>
                    </a:lnTo>
                    <a:cubicBezTo>
                      <a:pt x="38801" y="6037"/>
                      <a:pt x="38437" y="5285"/>
                      <a:pt x="37566" y="5048"/>
                    </a:cubicBezTo>
                    <a:lnTo>
                      <a:pt x="33251" y="3892"/>
                    </a:lnTo>
                    <a:lnTo>
                      <a:pt x="32713" y="4770"/>
                    </a:lnTo>
                    <a:cubicBezTo>
                      <a:pt x="32536" y="5061"/>
                      <a:pt x="32157" y="5241"/>
                      <a:pt x="31781" y="5241"/>
                    </a:cubicBezTo>
                    <a:cubicBezTo>
                      <a:pt x="31687" y="5241"/>
                      <a:pt x="31592" y="5230"/>
                      <a:pt x="31502" y="5206"/>
                    </a:cubicBezTo>
                    <a:lnTo>
                      <a:pt x="21946" y="2649"/>
                    </a:lnTo>
                    <a:cubicBezTo>
                      <a:pt x="21503" y="2522"/>
                      <a:pt x="21313" y="2134"/>
                      <a:pt x="21534" y="1778"/>
                    </a:cubicBezTo>
                    <a:lnTo>
                      <a:pt x="22073" y="891"/>
                    </a:lnTo>
                    <a:lnTo>
                      <a:pt x="19009" y="68"/>
                    </a:lnTo>
                    <a:cubicBezTo>
                      <a:pt x="18837" y="22"/>
                      <a:pt x="18657" y="1"/>
                      <a:pt x="18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4459175" y="1890775"/>
                <a:ext cx="579325" cy="365925"/>
              </a:xfrm>
              <a:custGeom>
                <a:avLst/>
                <a:gdLst/>
                <a:ahLst/>
                <a:cxnLst/>
                <a:rect l="l" t="t" r="r" b="b"/>
                <a:pathLst>
                  <a:path w="23173" h="14637" extrusionOk="0">
                    <a:moveTo>
                      <a:pt x="6823" y="0"/>
                    </a:moveTo>
                    <a:cubicBezTo>
                      <a:pt x="6293" y="0"/>
                      <a:pt x="5787" y="276"/>
                      <a:pt x="5502" y="744"/>
                    </a:cubicBezTo>
                    <a:lnTo>
                      <a:pt x="277" y="9349"/>
                    </a:lnTo>
                    <a:cubicBezTo>
                      <a:pt x="0" y="9793"/>
                      <a:pt x="238" y="10370"/>
                      <a:pt x="736" y="10505"/>
                    </a:cubicBezTo>
                    <a:lnTo>
                      <a:pt x="15945" y="14582"/>
                    </a:lnTo>
                    <a:cubicBezTo>
                      <a:pt x="16079" y="14619"/>
                      <a:pt x="16215" y="14637"/>
                      <a:pt x="16350" y="14637"/>
                    </a:cubicBezTo>
                    <a:cubicBezTo>
                      <a:pt x="16880" y="14637"/>
                      <a:pt x="17386" y="14361"/>
                      <a:pt x="17671" y="13893"/>
                    </a:cubicBezTo>
                    <a:lnTo>
                      <a:pt x="22904" y="5288"/>
                    </a:lnTo>
                    <a:cubicBezTo>
                      <a:pt x="23173" y="4845"/>
                      <a:pt x="22935" y="4267"/>
                      <a:pt x="22436" y="4132"/>
                    </a:cubicBezTo>
                    <a:lnTo>
                      <a:pt x="7228" y="55"/>
                    </a:lnTo>
                    <a:cubicBezTo>
                      <a:pt x="7094" y="18"/>
                      <a:pt x="6958" y="0"/>
                      <a:pt x="6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4384350" y="2207625"/>
                <a:ext cx="445350" cy="153400"/>
              </a:xfrm>
              <a:custGeom>
                <a:avLst/>
                <a:gdLst/>
                <a:ahLst/>
                <a:cxnLst/>
                <a:rect l="l" t="t" r="r" b="b"/>
                <a:pathLst>
                  <a:path w="17814" h="6136" extrusionOk="0">
                    <a:moveTo>
                      <a:pt x="816" y="0"/>
                    </a:moveTo>
                    <a:lnTo>
                      <a:pt x="1" y="1346"/>
                    </a:lnTo>
                    <a:lnTo>
                      <a:pt x="16998" y="6136"/>
                    </a:lnTo>
                    <a:lnTo>
                      <a:pt x="17814" y="4790"/>
                    </a:lnTo>
                    <a:lnTo>
                      <a:pt x="8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4344375" y="2272525"/>
                <a:ext cx="445350" cy="153425"/>
              </a:xfrm>
              <a:custGeom>
                <a:avLst/>
                <a:gdLst/>
                <a:ahLst/>
                <a:cxnLst/>
                <a:rect l="l" t="t" r="r" b="b"/>
                <a:pathLst>
                  <a:path w="17814" h="6137" extrusionOk="0">
                    <a:moveTo>
                      <a:pt x="816" y="1"/>
                    </a:moveTo>
                    <a:lnTo>
                      <a:pt x="0" y="1347"/>
                    </a:lnTo>
                    <a:lnTo>
                      <a:pt x="16998" y="6136"/>
                    </a:lnTo>
                    <a:lnTo>
                      <a:pt x="17813" y="4799"/>
                    </a:lnTo>
                    <a:lnTo>
                      <a:pt x="8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4304400" y="2337450"/>
                <a:ext cx="445350" cy="153425"/>
              </a:xfrm>
              <a:custGeom>
                <a:avLst/>
                <a:gdLst/>
                <a:ahLst/>
                <a:cxnLst/>
                <a:rect l="l" t="t" r="r" b="b"/>
                <a:pathLst>
                  <a:path w="17814" h="6137" extrusionOk="0">
                    <a:moveTo>
                      <a:pt x="816" y="1"/>
                    </a:moveTo>
                    <a:lnTo>
                      <a:pt x="0" y="1347"/>
                    </a:lnTo>
                    <a:lnTo>
                      <a:pt x="16998" y="6136"/>
                    </a:lnTo>
                    <a:lnTo>
                      <a:pt x="17813" y="4798"/>
                    </a:lnTo>
                    <a:lnTo>
                      <a:pt x="8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4264425" y="2402375"/>
                <a:ext cx="445125" cy="153400"/>
              </a:xfrm>
              <a:custGeom>
                <a:avLst/>
                <a:gdLst/>
                <a:ahLst/>
                <a:cxnLst/>
                <a:rect l="l" t="t" r="r" b="b"/>
                <a:pathLst>
                  <a:path w="17805" h="6136" extrusionOk="0">
                    <a:moveTo>
                      <a:pt x="815" y="0"/>
                    </a:moveTo>
                    <a:lnTo>
                      <a:pt x="0" y="1346"/>
                    </a:lnTo>
                    <a:lnTo>
                      <a:pt x="16997" y="6136"/>
                    </a:lnTo>
                    <a:lnTo>
                      <a:pt x="17805" y="4798"/>
                    </a:lnTo>
                    <a:lnTo>
                      <a:pt x="8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8"/>
            <p:cNvGrpSpPr/>
            <p:nvPr/>
          </p:nvGrpSpPr>
          <p:grpSpPr>
            <a:xfrm>
              <a:off x="8480120" y="3836104"/>
              <a:ext cx="469686" cy="917745"/>
              <a:chOff x="8480120" y="1379404"/>
              <a:chExt cx="469686" cy="917745"/>
            </a:xfrm>
          </p:grpSpPr>
          <p:sp>
            <p:nvSpPr>
              <p:cNvPr id="126" name="Google Shape;126;p8"/>
              <p:cNvSpPr/>
              <p:nvPr/>
            </p:nvSpPr>
            <p:spPr>
              <a:xfrm flipH="1">
                <a:off x="8480120" y="1978751"/>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rot="-2700000" flipH="1">
                <a:off x="8632521" y="1439559"/>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8"/>
        <p:cNvGrpSpPr/>
        <p:nvPr/>
      </p:nvGrpSpPr>
      <p:grpSpPr>
        <a:xfrm>
          <a:off x="0" y="0"/>
          <a:ext cx="0" cy="0"/>
          <a:chOff x="0" y="0"/>
          <a:chExt cx="0" cy="0"/>
        </a:xfrm>
      </p:grpSpPr>
      <p:grpSp>
        <p:nvGrpSpPr>
          <p:cNvPr id="129" name="Google Shape;129;p9"/>
          <p:cNvGrpSpPr/>
          <p:nvPr/>
        </p:nvGrpSpPr>
        <p:grpSpPr>
          <a:xfrm>
            <a:off x="-206925" y="-40075"/>
            <a:ext cx="9465225" cy="5243725"/>
            <a:chOff x="-206925" y="-40075"/>
            <a:chExt cx="9465225" cy="5243725"/>
          </a:xfrm>
        </p:grpSpPr>
        <p:cxnSp>
          <p:nvCxnSpPr>
            <p:cNvPr id="130" name="Google Shape;130;p9"/>
            <p:cNvCxnSpPr/>
            <p:nvPr/>
          </p:nvCxnSpPr>
          <p:spPr>
            <a:xfrm flipH="1">
              <a:off x="8283000" y="2170950"/>
              <a:ext cx="975300" cy="3032700"/>
            </a:xfrm>
            <a:prstGeom prst="straightConnector1">
              <a:avLst/>
            </a:prstGeom>
            <a:noFill/>
            <a:ln w="9525" cap="flat" cmpd="sng">
              <a:solidFill>
                <a:schemeClr val="dk1"/>
              </a:solidFill>
              <a:prstDash val="dash"/>
              <a:round/>
              <a:headEnd type="none" w="med" len="med"/>
              <a:tailEnd type="none" w="med" len="med"/>
            </a:ln>
          </p:spPr>
        </p:cxnSp>
        <p:cxnSp>
          <p:nvCxnSpPr>
            <p:cNvPr id="131" name="Google Shape;131;p9"/>
            <p:cNvCxnSpPr/>
            <p:nvPr/>
          </p:nvCxnSpPr>
          <p:spPr>
            <a:xfrm flipH="1">
              <a:off x="-206925" y="-40075"/>
              <a:ext cx="1242300" cy="1436100"/>
            </a:xfrm>
            <a:prstGeom prst="straightConnector1">
              <a:avLst/>
            </a:prstGeom>
            <a:noFill/>
            <a:ln w="9525" cap="flat" cmpd="sng">
              <a:solidFill>
                <a:schemeClr val="dk1"/>
              </a:solidFill>
              <a:prstDash val="dash"/>
              <a:round/>
              <a:headEnd type="none" w="med" len="med"/>
              <a:tailEnd type="none" w="med" len="med"/>
            </a:ln>
          </p:spPr>
        </p:cxnSp>
      </p:grpSp>
      <p:sp>
        <p:nvSpPr>
          <p:cNvPr id="132" name="Google Shape;132;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5000">
                <a:latin typeface="Raleway" panose="020F0502020204030204" pitchFamily="2" charset="0"/>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133" name="Google Shape;13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34" name="Google Shape;134;p9"/>
          <p:cNvGrpSpPr/>
          <p:nvPr/>
        </p:nvGrpSpPr>
        <p:grpSpPr>
          <a:xfrm>
            <a:off x="3" y="63630"/>
            <a:ext cx="8964525" cy="5079877"/>
            <a:chOff x="3" y="63630"/>
            <a:chExt cx="8964525" cy="5079877"/>
          </a:xfrm>
        </p:grpSpPr>
        <p:grpSp>
          <p:nvGrpSpPr>
            <p:cNvPr id="135" name="Google Shape;135;p9"/>
            <p:cNvGrpSpPr/>
            <p:nvPr/>
          </p:nvGrpSpPr>
          <p:grpSpPr>
            <a:xfrm rot="-1286636">
              <a:off x="96689" y="4351633"/>
              <a:ext cx="769298" cy="674599"/>
              <a:chOff x="1565409" y="2345016"/>
              <a:chExt cx="769278" cy="674581"/>
            </a:xfrm>
          </p:grpSpPr>
          <p:sp>
            <p:nvSpPr>
              <p:cNvPr id="136" name="Google Shape;136;p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9"/>
            <p:cNvSpPr/>
            <p:nvPr/>
          </p:nvSpPr>
          <p:spPr>
            <a:xfrm flipH="1">
              <a:off x="124176" y="6363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9"/>
            <p:cNvGrpSpPr/>
            <p:nvPr/>
          </p:nvGrpSpPr>
          <p:grpSpPr>
            <a:xfrm rot="1799961">
              <a:off x="8024802" y="4240323"/>
              <a:ext cx="812401" cy="726986"/>
              <a:chOff x="995678" y="3460637"/>
              <a:chExt cx="502403" cy="449580"/>
            </a:xfrm>
          </p:grpSpPr>
          <p:sp>
            <p:nvSpPr>
              <p:cNvPr id="143" name="Google Shape;143;p9"/>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9"/>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rot="-2700000" flipH="1">
              <a:off x="8583171" y="95923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flipH="1">
              <a:off x="8503172" y="1633925"/>
              <a:ext cx="282130" cy="253361"/>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0"/>
        <p:cNvGrpSpPr/>
        <p:nvPr/>
      </p:nvGrpSpPr>
      <p:grpSpPr>
        <a:xfrm>
          <a:off x="0" y="0"/>
          <a:ext cx="0" cy="0"/>
          <a:chOff x="0" y="0"/>
          <a:chExt cx="0" cy="0"/>
        </a:xfrm>
      </p:grpSpPr>
      <p:sp>
        <p:nvSpPr>
          <p:cNvPr id="151" name="Google Shape;151;p10"/>
          <p:cNvSpPr>
            <a:spLocks noGrp="1"/>
          </p:cNvSpPr>
          <p:nvPr>
            <p:ph type="pic" idx="2"/>
          </p:nvPr>
        </p:nvSpPr>
        <p:spPr>
          <a:xfrm>
            <a:off x="-25" y="0"/>
            <a:ext cx="9144000" cy="5143500"/>
          </a:xfrm>
          <a:prstGeom prst="rect">
            <a:avLst/>
          </a:prstGeom>
          <a:noFill/>
          <a:ln>
            <a:noFill/>
          </a:ln>
        </p:spPr>
      </p:sp>
      <p:sp>
        <p:nvSpPr>
          <p:cNvPr id="152" name="Google Shape;152;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500"/>
              <a:buNone/>
              <a:defRPr>
                <a:latin typeface="Raleway" panose="020F0502020204030204" pitchFamily="2" charset="0"/>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Poppins"/>
              <a:buNone/>
              <a:defRPr sz="2500" b="1">
                <a:solidFill>
                  <a:schemeClr val="dk1"/>
                </a:solidFill>
                <a:latin typeface="Poppins"/>
                <a:ea typeface="Poppins"/>
                <a:cs typeface="Poppins"/>
                <a:sym typeface="Poppins"/>
              </a:defRPr>
            </a:lvl1pPr>
            <a:lvl2pPr lvl="1" rtl="0">
              <a:spcBef>
                <a:spcPts val="0"/>
              </a:spcBef>
              <a:spcAft>
                <a:spcPts val="0"/>
              </a:spcAft>
              <a:buClr>
                <a:schemeClr val="dk1"/>
              </a:buClr>
              <a:buSzPts val="2500"/>
              <a:buFont typeface="Poppins"/>
              <a:buNone/>
              <a:defRPr sz="2500" b="1">
                <a:solidFill>
                  <a:schemeClr val="dk1"/>
                </a:solidFill>
                <a:latin typeface="Poppins"/>
                <a:ea typeface="Poppins"/>
                <a:cs typeface="Poppins"/>
                <a:sym typeface="Poppins"/>
              </a:defRPr>
            </a:lvl2pPr>
            <a:lvl3pPr lvl="2" rtl="0">
              <a:spcBef>
                <a:spcPts val="0"/>
              </a:spcBef>
              <a:spcAft>
                <a:spcPts val="0"/>
              </a:spcAft>
              <a:buClr>
                <a:schemeClr val="dk1"/>
              </a:buClr>
              <a:buSzPts val="2500"/>
              <a:buFont typeface="Poppins"/>
              <a:buNone/>
              <a:defRPr sz="2500" b="1">
                <a:solidFill>
                  <a:schemeClr val="dk1"/>
                </a:solidFill>
                <a:latin typeface="Poppins"/>
                <a:ea typeface="Poppins"/>
                <a:cs typeface="Poppins"/>
                <a:sym typeface="Poppins"/>
              </a:defRPr>
            </a:lvl3pPr>
            <a:lvl4pPr lvl="3" rtl="0">
              <a:spcBef>
                <a:spcPts val="0"/>
              </a:spcBef>
              <a:spcAft>
                <a:spcPts val="0"/>
              </a:spcAft>
              <a:buClr>
                <a:schemeClr val="dk1"/>
              </a:buClr>
              <a:buSzPts val="2500"/>
              <a:buFont typeface="Poppins"/>
              <a:buNone/>
              <a:defRPr sz="2500" b="1">
                <a:solidFill>
                  <a:schemeClr val="dk1"/>
                </a:solidFill>
                <a:latin typeface="Poppins"/>
                <a:ea typeface="Poppins"/>
                <a:cs typeface="Poppins"/>
                <a:sym typeface="Poppins"/>
              </a:defRPr>
            </a:lvl4pPr>
            <a:lvl5pPr lvl="4" rtl="0">
              <a:spcBef>
                <a:spcPts val="0"/>
              </a:spcBef>
              <a:spcAft>
                <a:spcPts val="0"/>
              </a:spcAft>
              <a:buClr>
                <a:schemeClr val="dk1"/>
              </a:buClr>
              <a:buSzPts val="2500"/>
              <a:buFont typeface="Poppins"/>
              <a:buNone/>
              <a:defRPr sz="2500" b="1">
                <a:solidFill>
                  <a:schemeClr val="dk1"/>
                </a:solidFill>
                <a:latin typeface="Poppins"/>
                <a:ea typeface="Poppins"/>
                <a:cs typeface="Poppins"/>
                <a:sym typeface="Poppins"/>
              </a:defRPr>
            </a:lvl5pPr>
            <a:lvl6pPr lvl="5" rtl="0">
              <a:spcBef>
                <a:spcPts val="0"/>
              </a:spcBef>
              <a:spcAft>
                <a:spcPts val="0"/>
              </a:spcAft>
              <a:buClr>
                <a:schemeClr val="dk1"/>
              </a:buClr>
              <a:buSzPts val="2500"/>
              <a:buFont typeface="Poppins"/>
              <a:buNone/>
              <a:defRPr sz="2500" b="1">
                <a:solidFill>
                  <a:schemeClr val="dk1"/>
                </a:solidFill>
                <a:latin typeface="Poppins"/>
                <a:ea typeface="Poppins"/>
                <a:cs typeface="Poppins"/>
                <a:sym typeface="Poppins"/>
              </a:defRPr>
            </a:lvl6pPr>
            <a:lvl7pPr lvl="6" rtl="0">
              <a:spcBef>
                <a:spcPts val="0"/>
              </a:spcBef>
              <a:spcAft>
                <a:spcPts val="0"/>
              </a:spcAft>
              <a:buClr>
                <a:schemeClr val="dk1"/>
              </a:buClr>
              <a:buSzPts val="2500"/>
              <a:buFont typeface="Poppins"/>
              <a:buNone/>
              <a:defRPr sz="2500" b="1">
                <a:solidFill>
                  <a:schemeClr val="dk1"/>
                </a:solidFill>
                <a:latin typeface="Poppins"/>
                <a:ea typeface="Poppins"/>
                <a:cs typeface="Poppins"/>
                <a:sym typeface="Poppins"/>
              </a:defRPr>
            </a:lvl7pPr>
            <a:lvl8pPr lvl="7" rtl="0">
              <a:spcBef>
                <a:spcPts val="0"/>
              </a:spcBef>
              <a:spcAft>
                <a:spcPts val="0"/>
              </a:spcAft>
              <a:buClr>
                <a:schemeClr val="dk1"/>
              </a:buClr>
              <a:buSzPts val="2500"/>
              <a:buFont typeface="Poppins"/>
              <a:buNone/>
              <a:defRPr sz="2500" b="1">
                <a:solidFill>
                  <a:schemeClr val="dk1"/>
                </a:solidFill>
                <a:latin typeface="Poppins"/>
                <a:ea typeface="Poppins"/>
                <a:cs typeface="Poppins"/>
                <a:sym typeface="Poppins"/>
              </a:defRPr>
            </a:lvl8pPr>
            <a:lvl9pPr lvl="8" rtl="0">
              <a:spcBef>
                <a:spcPts val="0"/>
              </a:spcBef>
              <a:spcAft>
                <a:spcPts val="0"/>
              </a:spcAft>
              <a:buClr>
                <a:schemeClr val="dk1"/>
              </a:buClr>
              <a:buSzPts val="2500"/>
              <a:buFont typeface="Poppins"/>
              <a:buNone/>
              <a:defRPr sz="2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1pPr>
            <a:lvl2pPr marL="914400" lvl="1"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2pPr>
            <a:lvl3pPr marL="1371600" lvl="2"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3pPr>
            <a:lvl4pPr marL="1828800" lvl="3"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4pPr>
            <a:lvl5pPr marL="2286000" lvl="4"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5pPr>
            <a:lvl6pPr marL="2743200" lvl="5"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6pPr>
            <a:lvl7pPr marL="3200400" lvl="6"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7pPr>
            <a:lvl8pPr marL="3657600" lvl="7"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8pPr>
            <a:lvl9pPr marL="4114800" lvl="8"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1" r:id="rId11"/>
    <p:sldLayoutId id="2147483662" r:id="rId12"/>
    <p:sldLayoutId id="2147483666" r:id="rId13"/>
    <p:sldLayoutId id="2147483667" r:id="rId14"/>
    <p:sldLayoutId id="214748366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F0502020204030204" pitchFamily="2" charset="0"/>
          <a:ea typeface="Raleway" panose="020F0502020204030204"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nap.stanford.edu/data/ego-Facebook.html"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cxnSp>
        <p:nvCxnSpPr>
          <p:cNvPr id="401" name="Google Shape;401;p26"/>
          <p:cNvCxnSpPr/>
          <p:nvPr/>
        </p:nvCxnSpPr>
        <p:spPr>
          <a:xfrm rot="10800000">
            <a:off x="-123300" y="3512475"/>
            <a:ext cx="4758900" cy="1666800"/>
          </a:xfrm>
          <a:prstGeom prst="straightConnector1">
            <a:avLst/>
          </a:prstGeom>
          <a:noFill/>
          <a:ln w="9525" cap="flat" cmpd="sng">
            <a:solidFill>
              <a:schemeClr val="dk1"/>
            </a:solidFill>
            <a:prstDash val="dash"/>
            <a:round/>
            <a:headEnd type="none" w="med" len="med"/>
            <a:tailEnd type="none" w="med" len="med"/>
          </a:ln>
        </p:spPr>
      </p:cxnSp>
      <p:sp>
        <p:nvSpPr>
          <p:cNvPr id="402" name="Google Shape;402;p26"/>
          <p:cNvSpPr txBox="1">
            <a:spLocks noGrp="1"/>
          </p:cNvSpPr>
          <p:nvPr>
            <p:ph type="ctrTitle"/>
          </p:nvPr>
        </p:nvSpPr>
        <p:spPr>
          <a:xfrm>
            <a:off x="3322524" y="682099"/>
            <a:ext cx="5346205" cy="193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400" b="0"/>
              <a:t>Đề tài nghiên cứu</a:t>
            </a:r>
            <a:br>
              <a:rPr lang="en-US" sz="4400"/>
            </a:br>
            <a:r>
              <a:rPr lang="en-US" sz="2800"/>
              <a:t>Khám phá cộng đồng xã hội trong mạng xã hội di động dựa trên các đặc trưng xã hội</a:t>
            </a:r>
            <a:endParaRPr sz="4400"/>
          </a:p>
        </p:txBody>
      </p:sp>
      <p:sp>
        <p:nvSpPr>
          <p:cNvPr id="403" name="Google Shape;403;p26"/>
          <p:cNvSpPr txBox="1">
            <a:spLocks noGrp="1"/>
          </p:cNvSpPr>
          <p:nvPr>
            <p:ph type="subTitle" idx="1"/>
          </p:nvPr>
        </p:nvSpPr>
        <p:spPr>
          <a:xfrm>
            <a:off x="4145366" y="3021442"/>
            <a:ext cx="4528800" cy="179344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t>Lớp: </a:t>
            </a:r>
            <a:r>
              <a:rPr lang="en-US" b="1"/>
              <a:t>IS353.O12.HTCL</a:t>
            </a:r>
            <a:endParaRPr lang="en" b="1"/>
          </a:p>
          <a:p>
            <a:pPr marL="0" lvl="0" indent="0" algn="r" rtl="0">
              <a:spcBef>
                <a:spcPts val="0"/>
              </a:spcBef>
              <a:spcAft>
                <a:spcPts val="0"/>
              </a:spcAft>
              <a:buNone/>
            </a:pPr>
            <a:r>
              <a:rPr lang="en"/>
              <a:t>GVHD: </a:t>
            </a:r>
            <a:r>
              <a:rPr lang="en" b="1"/>
              <a:t>ThS. Thái Bảo Trân</a:t>
            </a:r>
          </a:p>
          <a:p>
            <a:pPr marL="0" lvl="0" indent="0" algn="r" rtl="0">
              <a:spcBef>
                <a:spcPts val="0"/>
              </a:spcBef>
              <a:spcAft>
                <a:spcPts val="0"/>
              </a:spcAft>
              <a:buNone/>
            </a:pPr>
            <a:endParaRPr lang="en" b="1"/>
          </a:p>
          <a:p>
            <a:pPr marL="0" lvl="0" indent="0" algn="r" rtl="0">
              <a:spcBef>
                <a:spcPts val="0"/>
              </a:spcBef>
              <a:spcAft>
                <a:spcPts val="0"/>
              </a:spcAft>
              <a:buNone/>
            </a:pPr>
            <a:r>
              <a:rPr lang="en-US"/>
              <a:t>Sinh viên thực hiện: </a:t>
            </a:r>
            <a:r>
              <a:rPr lang="en-US" b="1"/>
              <a:t>Nhóm 13</a:t>
            </a:r>
          </a:p>
          <a:p>
            <a:pPr marL="0" lvl="0" indent="0" algn="r" rtl="0">
              <a:spcBef>
                <a:spcPts val="0"/>
              </a:spcBef>
              <a:spcAft>
                <a:spcPts val="0"/>
              </a:spcAft>
              <a:buNone/>
            </a:pPr>
            <a:r>
              <a:rPr lang="en-US"/>
              <a:t>20521657 – </a:t>
            </a:r>
            <a:r>
              <a:rPr lang="en-US" b="1"/>
              <a:t>Trần Trọng Nghĩa</a:t>
            </a:r>
          </a:p>
          <a:p>
            <a:pPr marL="0" lvl="0" indent="0" algn="r" rtl="0">
              <a:spcBef>
                <a:spcPts val="0"/>
              </a:spcBef>
              <a:spcAft>
                <a:spcPts val="0"/>
              </a:spcAft>
              <a:buNone/>
            </a:pPr>
            <a:r>
              <a:rPr lang="en-US"/>
              <a:t>20521923 – </a:t>
            </a:r>
            <a:r>
              <a:rPr lang="en-US" b="1"/>
              <a:t>Phan Công Thành</a:t>
            </a:r>
          </a:p>
          <a:p>
            <a:pPr marL="0" lvl="0" indent="0" algn="r" rtl="0">
              <a:spcBef>
                <a:spcPts val="0"/>
              </a:spcBef>
              <a:spcAft>
                <a:spcPts val="0"/>
              </a:spcAft>
              <a:buNone/>
            </a:pPr>
            <a:r>
              <a:rPr lang="en-US"/>
              <a:t>20521715 – </a:t>
            </a:r>
            <a:r>
              <a:rPr lang="en-US" b="1"/>
              <a:t>Nguyễn Phương Yến Nhi</a:t>
            </a:r>
          </a:p>
        </p:txBody>
      </p:sp>
      <p:grpSp>
        <p:nvGrpSpPr>
          <p:cNvPr id="404" name="Google Shape;404;p26"/>
          <p:cNvGrpSpPr/>
          <p:nvPr/>
        </p:nvGrpSpPr>
        <p:grpSpPr>
          <a:xfrm>
            <a:off x="-458219" y="441341"/>
            <a:ext cx="3962844" cy="5121287"/>
            <a:chOff x="-458219" y="441341"/>
            <a:chExt cx="3962844" cy="5121287"/>
          </a:xfrm>
        </p:grpSpPr>
        <p:cxnSp>
          <p:nvCxnSpPr>
            <p:cNvPr id="405" name="Google Shape;405;p26"/>
            <p:cNvCxnSpPr/>
            <p:nvPr/>
          </p:nvCxnSpPr>
          <p:spPr>
            <a:xfrm>
              <a:off x="842500" y="3400475"/>
              <a:ext cx="634500" cy="721200"/>
            </a:xfrm>
            <a:prstGeom prst="straightConnector1">
              <a:avLst/>
            </a:prstGeom>
            <a:noFill/>
            <a:ln w="9525" cap="flat" cmpd="sng">
              <a:solidFill>
                <a:schemeClr val="dk1"/>
              </a:solidFill>
              <a:prstDash val="dash"/>
              <a:round/>
              <a:headEnd type="none" w="med" len="med"/>
              <a:tailEnd type="none" w="med" len="med"/>
            </a:ln>
          </p:spPr>
        </p:cxnSp>
        <p:cxnSp>
          <p:nvCxnSpPr>
            <p:cNvPr id="406" name="Google Shape;406;p26"/>
            <p:cNvCxnSpPr/>
            <p:nvPr/>
          </p:nvCxnSpPr>
          <p:spPr>
            <a:xfrm rot="10800000" flipH="1">
              <a:off x="1490450" y="3948275"/>
              <a:ext cx="1810200" cy="180300"/>
            </a:xfrm>
            <a:prstGeom prst="straightConnector1">
              <a:avLst/>
            </a:prstGeom>
            <a:noFill/>
            <a:ln w="9525" cap="flat" cmpd="sng">
              <a:solidFill>
                <a:schemeClr val="dk1"/>
              </a:solidFill>
              <a:prstDash val="dash"/>
              <a:round/>
              <a:headEnd type="none" w="med" len="med"/>
              <a:tailEnd type="none" w="med" len="med"/>
            </a:ln>
          </p:spPr>
        </p:cxnSp>
        <p:cxnSp>
          <p:nvCxnSpPr>
            <p:cNvPr id="407" name="Google Shape;407;p26"/>
            <p:cNvCxnSpPr/>
            <p:nvPr/>
          </p:nvCxnSpPr>
          <p:spPr>
            <a:xfrm rot="10800000">
              <a:off x="3287275" y="3106675"/>
              <a:ext cx="20100" cy="861600"/>
            </a:xfrm>
            <a:prstGeom prst="straightConnector1">
              <a:avLst/>
            </a:prstGeom>
            <a:noFill/>
            <a:ln w="9525" cap="flat" cmpd="sng">
              <a:solidFill>
                <a:schemeClr val="dk1"/>
              </a:solidFill>
              <a:prstDash val="dash"/>
              <a:round/>
              <a:headEnd type="none" w="med" len="med"/>
              <a:tailEnd type="none" w="med" len="med"/>
            </a:ln>
          </p:spPr>
        </p:cxnSp>
        <p:cxnSp>
          <p:nvCxnSpPr>
            <p:cNvPr id="408" name="Google Shape;408;p26"/>
            <p:cNvCxnSpPr/>
            <p:nvPr/>
          </p:nvCxnSpPr>
          <p:spPr>
            <a:xfrm rot="10800000" flipH="1">
              <a:off x="1029550" y="1229550"/>
              <a:ext cx="734700" cy="1482900"/>
            </a:xfrm>
            <a:prstGeom prst="straightConnector1">
              <a:avLst/>
            </a:prstGeom>
            <a:noFill/>
            <a:ln w="9525" cap="flat" cmpd="sng">
              <a:solidFill>
                <a:schemeClr val="dk1"/>
              </a:solidFill>
              <a:prstDash val="dash"/>
              <a:round/>
              <a:headEnd type="none" w="med" len="med"/>
              <a:tailEnd type="none" w="med" len="med"/>
            </a:ln>
          </p:spPr>
        </p:cxnSp>
        <p:cxnSp>
          <p:nvCxnSpPr>
            <p:cNvPr id="409" name="Google Shape;409;p26"/>
            <p:cNvCxnSpPr/>
            <p:nvPr/>
          </p:nvCxnSpPr>
          <p:spPr>
            <a:xfrm rot="10800000" flipH="1">
              <a:off x="1777700" y="902300"/>
              <a:ext cx="921900" cy="333900"/>
            </a:xfrm>
            <a:prstGeom prst="straightConnector1">
              <a:avLst/>
            </a:prstGeom>
            <a:noFill/>
            <a:ln w="9525" cap="flat" cmpd="sng">
              <a:solidFill>
                <a:schemeClr val="dk1"/>
              </a:solidFill>
              <a:prstDash val="dash"/>
              <a:round/>
              <a:headEnd type="none" w="med" len="med"/>
              <a:tailEnd type="none" w="med" len="med"/>
            </a:ln>
          </p:spPr>
        </p:cxnSp>
        <p:cxnSp>
          <p:nvCxnSpPr>
            <p:cNvPr id="410" name="Google Shape;410;p26"/>
            <p:cNvCxnSpPr/>
            <p:nvPr/>
          </p:nvCxnSpPr>
          <p:spPr>
            <a:xfrm>
              <a:off x="3140375" y="942275"/>
              <a:ext cx="193800" cy="1950600"/>
            </a:xfrm>
            <a:prstGeom prst="straightConnector1">
              <a:avLst/>
            </a:prstGeom>
            <a:noFill/>
            <a:ln w="9525" cap="flat" cmpd="sng">
              <a:solidFill>
                <a:schemeClr val="dk1"/>
              </a:solidFill>
              <a:prstDash val="dash"/>
              <a:round/>
              <a:headEnd type="none" w="med" len="med"/>
              <a:tailEnd type="none" w="med" len="med"/>
            </a:ln>
          </p:spPr>
        </p:cxnSp>
        <p:sp>
          <p:nvSpPr>
            <p:cNvPr id="411" name="Google Shape;411;p26"/>
            <p:cNvSpPr/>
            <p:nvPr/>
          </p:nvSpPr>
          <p:spPr>
            <a:xfrm flipH="1">
              <a:off x="3135618" y="3904671"/>
              <a:ext cx="335637" cy="335647"/>
            </a:xfrm>
            <a:custGeom>
              <a:avLst/>
              <a:gdLst/>
              <a:ahLst/>
              <a:cxnLst/>
              <a:rect l="l" t="t" r="r" b="b"/>
              <a:pathLst>
                <a:path w="3983" h="3983" extrusionOk="0">
                  <a:moveTo>
                    <a:pt x="1995" y="159"/>
                  </a:moveTo>
                  <a:cubicBezTo>
                    <a:pt x="3001" y="159"/>
                    <a:pt x="3824" y="982"/>
                    <a:pt x="3824" y="1995"/>
                  </a:cubicBezTo>
                  <a:cubicBezTo>
                    <a:pt x="3824" y="3001"/>
                    <a:pt x="3001" y="3824"/>
                    <a:pt x="1995" y="3824"/>
                  </a:cubicBezTo>
                  <a:cubicBezTo>
                    <a:pt x="982" y="3824"/>
                    <a:pt x="167" y="3001"/>
                    <a:pt x="167" y="1995"/>
                  </a:cubicBezTo>
                  <a:cubicBezTo>
                    <a:pt x="167" y="982"/>
                    <a:pt x="982" y="159"/>
                    <a:pt x="1995" y="159"/>
                  </a:cubicBezTo>
                  <a:close/>
                  <a:moveTo>
                    <a:pt x="1995" y="0"/>
                  </a:moveTo>
                  <a:cubicBezTo>
                    <a:pt x="895" y="0"/>
                    <a:pt x="0" y="895"/>
                    <a:pt x="0" y="1995"/>
                  </a:cubicBezTo>
                  <a:cubicBezTo>
                    <a:pt x="0" y="3088"/>
                    <a:pt x="895" y="3982"/>
                    <a:pt x="1995" y="3982"/>
                  </a:cubicBezTo>
                  <a:cubicBezTo>
                    <a:pt x="3088" y="3982"/>
                    <a:pt x="3983" y="3088"/>
                    <a:pt x="3983" y="1995"/>
                  </a:cubicBezTo>
                  <a:cubicBezTo>
                    <a:pt x="3983" y="895"/>
                    <a:pt x="3088" y="0"/>
                    <a:pt x="19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flipH="1">
              <a:off x="1283001" y="175088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flipH="1">
              <a:off x="904047" y="2811128"/>
              <a:ext cx="2154973" cy="2751500"/>
            </a:xfrm>
            <a:custGeom>
              <a:avLst/>
              <a:gdLst/>
              <a:ahLst/>
              <a:cxnLst/>
              <a:rect l="l" t="t" r="r" b="b"/>
              <a:pathLst>
                <a:path w="25573" h="32651" extrusionOk="0">
                  <a:moveTo>
                    <a:pt x="6419" y="1"/>
                  </a:moveTo>
                  <a:cubicBezTo>
                    <a:pt x="6134" y="1"/>
                    <a:pt x="5839" y="138"/>
                    <a:pt x="5638" y="350"/>
                  </a:cubicBezTo>
                  <a:cubicBezTo>
                    <a:pt x="5329" y="675"/>
                    <a:pt x="5186" y="1118"/>
                    <a:pt x="5060" y="1545"/>
                  </a:cubicBezTo>
                  <a:cubicBezTo>
                    <a:pt x="4973" y="1181"/>
                    <a:pt x="4886" y="809"/>
                    <a:pt x="4680" y="508"/>
                  </a:cubicBezTo>
                  <a:cubicBezTo>
                    <a:pt x="4493" y="245"/>
                    <a:pt x="4184" y="36"/>
                    <a:pt x="3866" y="36"/>
                  </a:cubicBezTo>
                  <a:cubicBezTo>
                    <a:pt x="3820" y="36"/>
                    <a:pt x="3775" y="40"/>
                    <a:pt x="3730" y="49"/>
                  </a:cubicBezTo>
                  <a:cubicBezTo>
                    <a:pt x="3089" y="168"/>
                    <a:pt x="2930" y="991"/>
                    <a:pt x="2780" y="1632"/>
                  </a:cubicBezTo>
                  <a:cubicBezTo>
                    <a:pt x="2408" y="3279"/>
                    <a:pt x="1252" y="4641"/>
                    <a:pt x="690" y="6232"/>
                  </a:cubicBezTo>
                  <a:cubicBezTo>
                    <a:pt x="1" y="8180"/>
                    <a:pt x="246" y="10309"/>
                    <a:pt x="492" y="12352"/>
                  </a:cubicBezTo>
                  <a:cubicBezTo>
                    <a:pt x="587" y="13096"/>
                    <a:pt x="682" y="13848"/>
                    <a:pt x="935" y="14553"/>
                  </a:cubicBezTo>
                  <a:cubicBezTo>
                    <a:pt x="1181" y="15249"/>
                    <a:pt x="1584" y="15875"/>
                    <a:pt x="1980" y="16500"/>
                  </a:cubicBezTo>
                  <a:cubicBezTo>
                    <a:pt x="3754" y="19295"/>
                    <a:pt x="10317" y="29088"/>
                    <a:pt x="12581" y="32650"/>
                  </a:cubicBezTo>
                  <a:lnTo>
                    <a:pt x="25572" y="30141"/>
                  </a:lnTo>
                  <a:cubicBezTo>
                    <a:pt x="25572" y="30141"/>
                    <a:pt x="19603" y="23499"/>
                    <a:pt x="16753" y="19041"/>
                  </a:cubicBezTo>
                  <a:cubicBezTo>
                    <a:pt x="16428" y="18139"/>
                    <a:pt x="16223" y="17173"/>
                    <a:pt x="15763" y="16334"/>
                  </a:cubicBezTo>
                  <a:cubicBezTo>
                    <a:pt x="14750" y="14481"/>
                    <a:pt x="11932" y="13215"/>
                    <a:pt x="11219" y="11236"/>
                  </a:cubicBezTo>
                  <a:cubicBezTo>
                    <a:pt x="10507" y="9264"/>
                    <a:pt x="11370" y="7752"/>
                    <a:pt x="10926" y="5710"/>
                  </a:cubicBezTo>
                  <a:cubicBezTo>
                    <a:pt x="10823" y="5250"/>
                    <a:pt x="10625" y="4768"/>
                    <a:pt x="10198" y="4554"/>
                  </a:cubicBezTo>
                  <a:cubicBezTo>
                    <a:pt x="10159" y="4535"/>
                    <a:pt x="10121" y="4526"/>
                    <a:pt x="10085" y="4526"/>
                  </a:cubicBezTo>
                  <a:cubicBezTo>
                    <a:pt x="9723" y="4526"/>
                    <a:pt x="9462" y="5361"/>
                    <a:pt x="9462" y="5361"/>
                  </a:cubicBezTo>
                  <a:cubicBezTo>
                    <a:pt x="9462" y="5361"/>
                    <a:pt x="9367" y="4348"/>
                    <a:pt x="9390" y="3833"/>
                  </a:cubicBezTo>
                  <a:cubicBezTo>
                    <a:pt x="9414" y="3319"/>
                    <a:pt x="9129" y="2527"/>
                    <a:pt x="8773" y="2147"/>
                  </a:cubicBezTo>
                  <a:cubicBezTo>
                    <a:pt x="8653" y="2019"/>
                    <a:pt x="8515" y="1962"/>
                    <a:pt x="8378" y="1962"/>
                  </a:cubicBezTo>
                  <a:cubicBezTo>
                    <a:pt x="8116" y="1962"/>
                    <a:pt x="7855" y="2168"/>
                    <a:pt x="7720" y="2480"/>
                  </a:cubicBezTo>
                  <a:cubicBezTo>
                    <a:pt x="7649" y="1870"/>
                    <a:pt x="7490" y="1268"/>
                    <a:pt x="7245" y="706"/>
                  </a:cubicBezTo>
                  <a:cubicBezTo>
                    <a:pt x="7150" y="492"/>
                    <a:pt x="7039" y="263"/>
                    <a:pt x="6849" y="128"/>
                  </a:cubicBezTo>
                  <a:cubicBezTo>
                    <a:pt x="6719" y="40"/>
                    <a:pt x="6571" y="1"/>
                    <a:pt x="6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flipH="1">
              <a:off x="553831" y="2662817"/>
              <a:ext cx="2776698" cy="2063772"/>
            </a:xfrm>
            <a:custGeom>
              <a:avLst/>
              <a:gdLst/>
              <a:ahLst/>
              <a:cxnLst/>
              <a:rect l="l" t="t" r="r" b="b"/>
              <a:pathLst>
                <a:path w="32951" h="24490" extrusionOk="0">
                  <a:moveTo>
                    <a:pt x="13005" y="0"/>
                  </a:moveTo>
                  <a:cubicBezTo>
                    <a:pt x="12859" y="0"/>
                    <a:pt x="12715" y="25"/>
                    <a:pt x="12573" y="75"/>
                  </a:cubicBezTo>
                  <a:lnTo>
                    <a:pt x="1" y="4026"/>
                  </a:lnTo>
                  <a:cubicBezTo>
                    <a:pt x="1" y="4026"/>
                    <a:pt x="1" y="4493"/>
                    <a:pt x="9" y="4881"/>
                  </a:cubicBezTo>
                  <a:cubicBezTo>
                    <a:pt x="17" y="5071"/>
                    <a:pt x="17" y="5261"/>
                    <a:pt x="151" y="5443"/>
                  </a:cubicBezTo>
                  <a:cubicBezTo>
                    <a:pt x="151" y="5443"/>
                    <a:pt x="13230" y="18561"/>
                    <a:pt x="18772" y="24000"/>
                  </a:cubicBezTo>
                  <a:cubicBezTo>
                    <a:pt x="19065" y="24281"/>
                    <a:pt x="19507" y="24490"/>
                    <a:pt x="19948" y="24490"/>
                  </a:cubicBezTo>
                  <a:cubicBezTo>
                    <a:pt x="20091" y="24490"/>
                    <a:pt x="20233" y="24468"/>
                    <a:pt x="20371" y="24419"/>
                  </a:cubicBezTo>
                  <a:lnTo>
                    <a:pt x="32349" y="20200"/>
                  </a:lnTo>
                  <a:cubicBezTo>
                    <a:pt x="32705" y="20073"/>
                    <a:pt x="32919" y="19812"/>
                    <a:pt x="32935" y="19527"/>
                  </a:cubicBezTo>
                  <a:cubicBezTo>
                    <a:pt x="32951" y="19400"/>
                    <a:pt x="32935" y="18482"/>
                    <a:pt x="32935" y="18482"/>
                  </a:cubicBezTo>
                  <a:lnTo>
                    <a:pt x="32325" y="18324"/>
                  </a:lnTo>
                  <a:cubicBezTo>
                    <a:pt x="32325" y="18324"/>
                    <a:pt x="19167" y="5498"/>
                    <a:pt x="14330" y="669"/>
                  </a:cubicBezTo>
                  <a:cubicBezTo>
                    <a:pt x="13881" y="220"/>
                    <a:pt x="13436" y="0"/>
                    <a:pt x="13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flipH="1">
              <a:off x="540517" y="2575263"/>
              <a:ext cx="2804001" cy="2063941"/>
            </a:xfrm>
            <a:custGeom>
              <a:avLst/>
              <a:gdLst/>
              <a:ahLst/>
              <a:cxnLst/>
              <a:rect l="l" t="t" r="r" b="b"/>
              <a:pathLst>
                <a:path w="33275" h="24492" extrusionOk="0">
                  <a:moveTo>
                    <a:pt x="13177" y="1"/>
                  </a:moveTo>
                  <a:cubicBezTo>
                    <a:pt x="13029" y="1"/>
                    <a:pt x="12883" y="27"/>
                    <a:pt x="12739" y="77"/>
                  </a:cubicBezTo>
                  <a:lnTo>
                    <a:pt x="761" y="4297"/>
                  </a:lnTo>
                  <a:cubicBezTo>
                    <a:pt x="198" y="4495"/>
                    <a:pt x="1" y="5009"/>
                    <a:pt x="317" y="5437"/>
                  </a:cubicBezTo>
                  <a:cubicBezTo>
                    <a:pt x="317" y="5437"/>
                    <a:pt x="13396" y="18563"/>
                    <a:pt x="18938" y="23994"/>
                  </a:cubicBezTo>
                  <a:cubicBezTo>
                    <a:pt x="19231" y="24281"/>
                    <a:pt x="19674" y="24492"/>
                    <a:pt x="20115" y="24492"/>
                  </a:cubicBezTo>
                  <a:cubicBezTo>
                    <a:pt x="20257" y="24492"/>
                    <a:pt x="20400" y="24470"/>
                    <a:pt x="20537" y="24421"/>
                  </a:cubicBezTo>
                  <a:lnTo>
                    <a:pt x="32515" y="20194"/>
                  </a:lnTo>
                  <a:cubicBezTo>
                    <a:pt x="33077" y="19996"/>
                    <a:pt x="33275" y="19489"/>
                    <a:pt x="32950" y="19054"/>
                  </a:cubicBezTo>
                  <a:cubicBezTo>
                    <a:pt x="32950" y="19054"/>
                    <a:pt x="19333" y="5500"/>
                    <a:pt x="14496" y="671"/>
                  </a:cubicBezTo>
                  <a:cubicBezTo>
                    <a:pt x="14049" y="218"/>
                    <a:pt x="13606" y="1"/>
                    <a:pt x="13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flipH="1">
              <a:off x="690597" y="2670485"/>
              <a:ext cx="2504514" cy="1873406"/>
            </a:xfrm>
            <a:custGeom>
              <a:avLst/>
              <a:gdLst/>
              <a:ahLst/>
              <a:cxnLst/>
              <a:rect l="l" t="t" r="r" b="b"/>
              <a:pathLst>
                <a:path w="29721" h="22231" extrusionOk="0">
                  <a:moveTo>
                    <a:pt x="11401" y="0"/>
                  </a:moveTo>
                  <a:cubicBezTo>
                    <a:pt x="11385" y="0"/>
                    <a:pt x="11369" y="0"/>
                    <a:pt x="11338" y="8"/>
                  </a:cubicBezTo>
                  <a:lnTo>
                    <a:pt x="9390" y="697"/>
                  </a:lnTo>
                  <a:cubicBezTo>
                    <a:pt x="9557" y="863"/>
                    <a:pt x="9644" y="958"/>
                    <a:pt x="9644" y="958"/>
                  </a:cubicBezTo>
                  <a:cubicBezTo>
                    <a:pt x="9762" y="1116"/>
                    <a:pt x="9691" y="1299"/>
                    <a:pt x="9485" y="1378"/>
                  </a:cubicBezTo>
                  <a:lnTo>
                    <a:pt x="5115" y="2914"/>
                  </a:lnTo>
                  <a:cubicBezTo>
                    <a:pt x="5063" y="2933"/>
                    <a:pt x="5010" y="2942"/>
                    <a:pt x="4956" y="2942"/>
                  </a:cubicBezTo>
                  <a:cubicBezTo>
                    <a:pt x="4796" y="2942"/>
                    <a:pt x="4636" y="2864"/>
                    <a:pt x="4529" y="2763"/>
                  </a:cubicBezTo>
                  <a:cubicBezTo>
                    <a:pt x="4450" y="2676"/>
                    <a:pt x="4363" y="2597"/>
                    <a:pt x="4268" y="2502"/>
                  </a:cubicBezTo>
                  <a:lnTo>
                    <a:pt x="183" y="3943"/>
                  </a:lnTo>
                  <a:cubicBezTo>
                    <a:pt x="48" y="3990"/>
                    <a:pt x="1" y="4172"/>
                    <a:pt x="112" y="4283"/>
                  </a:cubicBezTo>
                  <a:cubicBezTo>
                    <a:pt x="2993" y="7165"/>
                    <a:pt x="13254" y="17449"/>
                    <a:pt x="17956" y="22056"/>
                  </a:cubicBezTo>
                  <a:cubicBezTo>
                    <a:pt x="18059" y="22159"/>
                    <a:pt x="18225" y="22230"/>
                    <a:pt x="18344" y="22230"/>
                  </a:cubicBezTo>
                  <a:cubicBezTo>
                    <a:pt x="18360" y="22230"/>
                    <a:pt x="18376" y="22230"/>
                    <a:pt x="18384" y="22223"/>
                  </a:cubicBezTo>
                  <a:lnTo>
                    <a:pt x="29539" y="18296"/>
                  </a:lnTo>
                  <a:cubicBezTo>
                    <a:pt x="29673" y="18240"/>
                    <a:pt x="29721" y="18066"/>
                    <a:pt x="29610" y="17955"/>
                  </a:cubicBezTo>
                  <a:cubicBezTo>
                    <a:pt x="26657" y="15018"/>
                    <a:pt x="16048" y="4449"/>
                    <a:pt x="11924" y="341"/>
                  </a:cubicBezTo>
                  <a:cubicBezTo>
                    <a:pt x="11678" y="87"/>
                    <a:pt x="11488" y="0"/>
                    <a:pt x="11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flipH="1">
              <a:off x="602538" y="3028707"/>
              <a:ext cx="2719986" cy="1617226"/>
            </a:xfrm>
            <a:custGeom>
              <a:avLst/>
              <a:gdLst/>
              <a:ahLst/>
              <a:cxnLst/>
              <a:rect l="l" t="t" r="r" b="b"/>
              <a:pathLst>
                <a:path w="32278" h="19191" extrusionOk="0">
                  <a:moveTo>
                    <a:pt x="112" y="0"/>
                  </a:moveTo>
                  <a:lnTo>
                    <a:pt x="1" y="119"/>
                  </a:lnTo>
                  <a:cubicBezTo>
                    <a:pt x="127" y="246"/>
                    <a:pt x="13143" y="13301"/>
                    <a:pt x="18621" y="18668"/>
                  </a:cubicBezTo>
                  <a:cubicBezTo>
                    <a:pt x="18906" y="18953"/>
                    <a:pt x="19373" y="19191"/>
                    <a:pt x="19856" y="19191"/>
                  </a:cubicBezTo>
                  <a:cubicBezTo>
                    <a:pt x="20007" y="19191"/>
                    <a:pt x="20157" y="19167"/>
                    <a:pt x="20300" y="19120"/>
                  </a:cubicBezTo>
                  <a:lnTo>
                    <a:pt x="32278" y="14892"/>
                  </a:lnTo>
                  <a:lnTo>
                    <a:pt x="32222" y="14742"/>
                  </a:lnTo>
                  <a:lnTo>
                    <a:pt x="20244" y="18961"/>
                  </a:lnTo>
                  <a:cubicBezTo>
                    <a:pt x="20113" y="19008"/>
                    <a:pt x="19979" y="19029"/>
                    <a:pt x="19846" y="19029"/>
                  </a:cubicBezTo>
                  <a:cubicBezTo>
                    <a:pt x="19414" y="19029"/>
                    <a:pt x="18994" y="18811"/>
                    <a:pt x="18740" y="18557"/>
                  </a:cubicBezTo>
                  <a:cubicBezTo>
                    <a:pt x="13254" y="13182"/>
                    <a:pt x="246" y="135"/>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flipH="1">
              <a:off x="1411760" y="3389120"/>
              <a:ext cx="858686" cy="451097"/>
            </a:xfrm>
            <a:custGeom>
              <a:avLst/>
              <a:gdLst/>
              <a:ahLst/>
              <a:cxnLst/>
              <a:rect l="l" t="t" r="r" b="b"/>
              <a:pathLst>
                <a:path w="10190" h="5353" extrusionOk="0">
                  <a:moveTo>
                    <a:pt x="7488" y="0"/>
                  </a:moveTo>
                  <a:cubicBezTo>
                    <a:pt x="7396" y="0"/>
                    <a:pt x="7303" y="15"/>
                    <a:pt x="7213" y="46"/>
                  </a:cubicBezTo>
                  <a:lnTo>
                    <a:pt x="555" y="2397"/>
                  </a:lnTo>
                  <a:cubicBezTo>
                    <a:pt x="143" y="2540"/>
                    <a:pt x="1" y="2912"/>
                    <a:pt x="230" y="3221"/>
                  </a:cubicBezTo>
                  <a:cubicBezTo>
                    <a:pt x="230" y="3221"/>
                    <a:pt x="966" y="3957"/>
                    <a:pt x="2114" y="5113"/>
                  </a:cubicBezTo>
                  <a:cubicBezTo>
                    <a:pt x="2269" y="5267"/>
                    <a:pt x="2481" y="5353"/>
                    <a:pt x="2695" y="5353"/>
                  </a:cubicBezTo>
                  <a:cubicBezTo>
                    <a:pt x="2787" y="5353"/>
                    <a:pt x="2881" y="5336"/>
                    <a:pt x="2969" y="5303"/>
                  </a:cubicBezTo>
                  <a:lnTo>
                    <a:pt x="9643" y="2952"/>
                  </a:lnTo>
                  <a:cubicBezTo>
                    <a:pt x="10047" y="2809"/>
                    <a:pt x="10190" y="2437"/>
                    <a:pt x="9960" y="2128"/>
                  </a:cubicBezTo>
                  <a:cubicBezTo>
                    <a:pt x="9960" y="2128"/>
                    <a:pt x="9216" y="1384"/>
                    <a:pt x="8068" y="244"/>
                  </a:cubicBezTo>
                  <a:cubicBezTo>
                    <a:pt x="7913" y="83"/>
                    <a:pt x="7703" y="0"/>
                    <a:pt x="7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flipH="1">
              <a:off x="1626558" y="3443642"/>
              <a:ext cx="535773" cy="200226"/>
            </a:xfrm>
            <a:custGeom>
              <a:avLst/>
              <a:gdLst/>
              <a:ahLst/>
              <a:cxnLst/>
              <a:rect l="l" t="t" r="r" b="b"/>
              <a:pathLst>
                <a:path w="6358" h="2376" extrusionOk="0">
                  <a:moveTo>
                    <a:pt x="6302" y="1"/>
                  </a:moveTo>
                  <a:lnTo>
                    <a:pt x="0" y="2225"/>
                  </a:lnTo>
                  <a:lnTo>
                    <a:pt x="56" y="2376"/>
                  </a:lnTo>
                  <a:lnTo>
                    <a:pt x="6357" y="151"/>
                  </a:lnTo>
                  <a:lnTo>
                    <a:pt x="6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flipH="1">
              <a:off x="1568498" y="3507011"/>
              <a:ext cx="535183" cy="200226"/>
            </a:xfrm>
            <a:custGeom>
              <a:avLst/>
              <a:gdLst/>
              <a:ahLst/>
              <a:cxnLst/>
              <a:rect l="l" t="t" r="r" b="b"/>
              <a:pathLst>
                <a:path w="6351" h="2376" extrusionOk="0">
                  <a:moveTo>
                    <a:pt x="6303" y="1"/>
                  </a:moveTo>
                  <a:lnTo>
                    <a:pt x="1" y="2225"/>
                  </a:lnTo>
                  <a:lnTo>
                    <a:pt x="56" y="2376"/>
                  </a:lnTo>
                  <a:lnTo>
                    <a:pt x="6350" y="159"/>
                  </a:lnTo>
                  <a:lnTo>
                    <a:pt x="6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flipH="1">
              <a:off x="1636587" y="3615801"/>
              <a:ext cx="409034" cy="154804"/>
            </a:xfrm>
            <a:custGeom>
              <a:avLst/>
              <a:gdLst/>
              <a:ahLst/>
              <a:cxnLst/>
              <a:rect l="l" t="t" r="r" b="b"/>
              <a:pathLst>
                <a:path w="4854" h="1837" extrusionOk="0">
                  <a:moveTo>
                    <a:pt x="4798" y="0"/>
                  </a:moveTo>
                  <a:lnTo>
                    <a:pt x="1" y="1687"/>
                  </a:lnTo>
                  <a:lnTo>
                    <a:pt x="56" y="1837"/>
                  </a:lnTo>
                  <a:lnTo>
                    <a:pt x="4854" y="151"/>
                  </a:lnTo>
                  <a:lnTo>
                    <a:pt x="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flipH="1">
              <a:off x="1138903" y="3882761"/>
              <a:ext cx="805934" cy="423120"/>
            </a:xfrm>
            <a:custGeom>
              <a:avLst/>
              <a:gdLst/>
              <a:ahLst/>
              <a:cxnLst/>
              <a:rect l="l" t="t" r="r" b="b"/>
              <a:pathLst>
                <a:path w="9564" h="5021" extrusionOk="0">
                  <a:moveTo>
                    <a:pt x="7027" y="0"/>
                  </a:moveTo>
                  <a:cubicBezTo>
                    <a:pt x="6940" y="0"/>
                    <a:pt x="6853" y="15"/>
                    <a:pt x="6769" y="46"/>
                  </a:cubicBezTo>
                  <a:lnTo>
                    <a:pt x="515" y="2247"/>
                  </a:lnTo>
                  <a:cubicBezTo>
                    <a:pt x="135" y="2382"/>
                    <a:pt x="0" y="2730"/>
                    <a:pt x="222" y="3023"/>
                  </a:cubicBezTo>
                  <a:cubicBezTo>
                    <a:pt x="222" y="3023"/>
                    <a:pt x="910" y="3720"/>
                    <a:pt x="1987" y="4797"/>
                  </a:cubicBezTo>
                  <a:cubicBezTo>
                    <a:pt x="2133" y="4942"/>
                    <a:pt x="2333" y="5020"/>
                    <a:pt x="2536" y="5020"/>
                  </a:cubicBezTo>
                  <a:cubicBezTo>
                    <a:pt x="2620" y="5020"/>
                    <a:pt x="2705" y="5007"/>
                    <a:pt x="2787" y="4979"/>
                  </a:cubicBezTo>
                  <a:lnTo>
                    <a:pt x="9049" y="2770"/>
                  </a:lnTo>
                  <a:cubicBezTo>
                    <a:pt x="9429" y="2635"/>
                    <a:pt x="9564" y="2287"/>
                    <a:pt x="9342" y="1994"/>
                  </a:cubicBezTo>
                  <a:cubicBezTo>
                    <a:pt x="9342" y="1994"/>
                    <a:pt x="8645" y="1297"/>
                    <a:pt x="7569" y="229"/>
                  </a:cubicBezTo>
                  <a:cubicBezTo>
                    <a:pt x="7420" y="80"/>
                    <a:pt x="7225" y="0"/>
                    <a:pt x="7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flipH="1">
              <a:off x="1340387" y="3933322"/>
              <a:ext cx="503077" cy="188933"/>
            </a:xfrm>
            <a:custGeom>
              <a:avLst/>
              <a:gdLst/>
              <a:ahLst/>
              <a:cxnLst/>
              <a:rect l="l" t="t" r="r" b="b"/>
              <a:pathLst>
                <a:path w="5970" h="2242" extrusionOk="0">
                  <a:moveTo>
                    <a:pt x="5914" y="1"/>
                  </a:moveTo>
                  <a:lnTo>
                    <a:pt x="0" y="2091"/>
                  </a:lnTo>
                  <a:lnTo>
                    <a:pt x="56" y="2241"/>
                  </a:lnTo>
                  <a:lnTo>
                    <a:pt x="5970" y="159"/>
                  </a:lnTo>
                  <a:lnTo>
                    <a:pt x="5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flipH="1">
              <a:off x="1285697" y="3993404"/>
              <a:ext cx="503077" cy="188175"/>
            </a:xfrm>
            <a:custGeom>
              <a:avLst/>
              <a:gdLst/>
              <a:ahLst/>
              <a:cxnLst/>
              <a:rect l="l" t="t" r="r" b="b"/>
              <a:pathLst>
                <a:path w="5970" h="2233" extrusionOk="0">
                  <a:moveTo>
                    <a:pt x="5914" y="0"/>
                  </a:moveTo>
                  <a:lnTo>
                    <a:pt x="1" y="2082"/>
                  </a:lnTo>
                  <a:lnTo>
                    <a:pt x="56" y="2233"/>
                  </a:lnTo>
                  <a:lnTo>
                    <a:pt x="5970" y="151"/>
                  </a:lnTo>
                  <a:lnTo>
                    <a:pt x="59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flipH="1">
              <a:off x="1349741" y="4094779"/>
              <a:ext cx="383670" cy="146883"/>
            </a:xfrm>
            <a:custGeom>
              <a:avLst/>
              <a:gdLst/>
              <a:ahLst/>
              <a:cxnLst/>
              <a:rect l="l" t="t" r="r" b="b"/>
              <a:pathLst>
                <a:path w="4553" h="1743" extrusionOk="0">
                  <a:moveTo>
                    <a:pt x="4497" y="0"/>
                  </a:moveTo>
                  <a:lnTo>
                    <a:pt x="1" y="1584"/>
                  </a:lnTo>
                  <a:lnTo>
                    <a:pt x="48" y="1742"/>
                  </a:lnTo>
                  <a:lnTo>
                    <a:pt x="4553" y="151"/>
                  </a:lnTo>
                  <a:lnTo>
                    <a:pt x="44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flipH="1">
              <a:off x="1950819" y="3003596"/>
              <a:ext cx="858686" cy="451266"/>
            </a:xfrm>
            <a:custGeom>
              <a:avLst/>
              <a:gdLst/>
              <a:ahLst/>
              <a:cxnLst/>
              <a:rect l="l" t="t" r="r" b="b"/>
              <a:pathLst>
                <a:path w="10190" h="5355" extrusionOk="0">
                  <a:moveTo>
                    <a:pt x="7473" y="1"/>
                  </a:moveTo>
                  <a:cubicBezTo>
                    <a:pt x="7383" y="1"/>
                    <a:pt x="7293" y="15"/>
                    <a:pt x="7205" y="45"/>
                  </a:cubicBezTo>
                  <a:lnTo>
                    <a:pt x="547" y="2396"/>
                  </a:lnTo>
                  <a:cubicBezTo>
                    <a:pt x="143" y="2539"/>
                    <a:pt x="1" y="2911"/>
                    <a:pt x="230" y="3228"/>
                  </a:cubicBezTo>
                  <a:cubicBezTo>
                    <a:pt x="230" y="3228"/>
                    <a:pt x="967" y="3964"/>
                    <a:pt x="2115" y="5112"/>
                  </a:cubicBezTo>
                  <a:cubicBezTo>
                    <a:pt x="2272" y="5269"/>
                    <a:pt x="2484" y="5354"/>
                    <a:pt x="2702" y="5354"/>
                  </a:cubicBezTo>
                  <a:cubicBezTo>
                    <a:pt x="2791" y="5354"/>
                    <a:pt x="2882" y="5340"/>
                    <a:pt x="2970" y="5310"/>
                  </a:cubicBezTo>
                  <a:lnTo>
                    <a:pt x="9636" y="2951"/>
                  </a:lnTo>
                  <a:cubicBezTo>
                    <a:pt x="10047" y="2808"/>
                    <a:pt x="10190" y="2444"/>
                    <a:pt x="9960" y="2127"/>
                  </a:cubicBezTo>
                  <a:cubicBezTo>
                    <a:pt x="9960" y="2127"/>
                    <a:pt x="9216" y="1391"/>
                    <a:pt x="8060" y="243"/>
                  </a:cubicBezTo>
                  <a:cubicBezTo>
                    <a:pt x="7903" y="86"/>
                    <a:pt x="7691" y="1"/>
                    <a:pt x="7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flipH="1">
              <a:off x="2166291" y="3058032"/>
              <a:ext cx="535099" cy="200226"/>
            </a:xfrm>
            <a:custGeom>
              <a:avLst/>
              <a:gdLst/>
              <a:ahLst/>
              <a:cxnLst/>
              <a:rect l="l" t="t" r="r" b="b"/>
              <a:pathLst>
                <a:path w="6350" h="2376" extrusionOk="0">
                  <a:moveTo>
                    <a:pt x="6302" y="1"/>
                  </a:moveTo>
                  <a:lnTo>
                    <a:pt x="0" y="2225"/>
                  </a:lnTo>
                  <a:lnTo>
                    <a:pt x="56" y="2376"/>
                  </a:lnTo>
                  <a:lnTo>
                    <a:pt x="6350" y="159"/>
                  </a:lnTo>
                  <a:lnTo>
                    <a:pt x="6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flipH="1">
              <a:off x="2107556" y="3122076"/>
              <a:ext cx="535773" cy="199551"/>
            </a:xfrm>
            <a:custGeom>
              <a:avLst/>
              <a:gdLst/>
              <a:ahLst/>
              <a:cxnLst/>
              <a:rect l="l" t="t" r="r" b="b"/>
              <a:pathLst>
                <a:path w="6358" h="2368" extrusionOk="0">
                  <a:moveTo>
                    <a:pt x="6302" y="1"/>
                  </a:moveTo>
                  <a:lnTo>
                    <a:pt x="0" y="2218"/>
                  </a:lnTo>
                  <a:lnTo>
                    <a:pt x="56" y="2368"/>
                  </a:lnTo>
                  <a:lnTo>
                    <a:pt x="6357" y="151"/>
                  </a:lnTo>
                  <a:lnTo>
                    <a:pt x="6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flipH="1">
              <a:off x="2176319" y="3230191"/>
              <a:ext cx="408360" cy="155478"/>
            </a:xfrm>
            <a:custGeom>
              <a:avLst/>
              <a:gdLst/>
              <a:ahLst/>
              <a:cxnLst/>
              <a:rect l="l" t="t" r="r" b="b"/>
              <a:pathLst>
                <a:path w="4846" h="1845" extrusionOk="0">
                  <a:moveTo>
                    <a:pt x="4798" y="0"/>
                  </a:moveTo>
                  <a:lnTo>
                    <a:pt x="1" y="1695"/>
                  </a:lnTo>
                  <a:lnTo>
                    <a:pt x="56" y="1845"/>
                  </a:lnTo>
                  <a:lnTo>
                    <a:pt x="4846" y="151"/>
                  </a:lnTo>
                  <a:lnTo>
                    <a:pt x="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flipH="1">
              <a:off x="2383786" y="3551083"/>
              <a:ext cx="100110" cy="48118"/>
            </a:xfrm>
            <a:custGeom>
              <a:avLst/>
              <a:gdLst/>
              <a:ahLst/>
              <a:cxnLst/>
              <a:rect l="l" t="t" r="r" b="b"/>
              <a:pathLst>
                <a:path w="1188" h="571" extrusionOk="0">
                  <a:moveTo>
                    <a:pt x="594" y="0"/>
                  </a:moveTo>
                  <a:cubicBezTo>
                    <a:pt x="269" y="0"/>
                    <a:pt x="0" y="127"/>
                    <a:pt x="0" y="285"/>
                  </a:cubicBezTo>
                  <a:cubicBezTo>
                    <a:pt x="0" y="444"/>
                    <a:pt x="269" y="570"/>
                    <a:pt x="594" y="570"/>
                  </a:cubicBezTo>
                  <a:cubicBezTo>
                    <a:pt x="919" y="570"/>
                    <a:pt x="1188" y="444"/>
                    <a:pt x="1188" y="285"/>
                  </a:cubicBezTo>
                  <a:cubicBezTo>
                    <a:pt x="1188" y="127"/>
                    <a:pt x="919" y="0"/>
                    <a:pt x="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flipH="1">
              <a:off x="1302383" y="3719871"/>
              <a:ext cx="99436" cy="48118"/>
            </a:xfrm>
            <a:custGeom>
              <a:avLst/>
              <a:gdLst/>
              <a:ahLst/>
              <a:cxnLst/>
              <a:rect l="l" t="t" r="r" b="b"/>
              <a:pathLst>
                <a:path w="1180" h="571" extrusionOk="0">
                  <a:moveTo>
                    <a:pt x="586" y="0"/>
                  </a:moveTo>
                  <a:cubicBezTo>
                    <a:pt x="262" y="0"/>
                    <a:pt x="0" y="127"/>
                    <a:pt x="0" y="285"/>
                  </a:cubicBezTo>
                  <a:cubicBezTo>
                    <a:pt x="0" y="444"/>
                    <a:pt x="262" y="570"/>
                    <a:pt x="586" y="570"/>
                  </a:cubicBezTo>
                  <a:cubicBezTo>
                    <a:pt x="911" y="570"/>
                    <a:pt x="1180" y="444"/>
                    <a:pt x="1180" y="285"/>
                  </a:cubicBezTo>
                  <a:cubicBezTo>
                    <a:pt x="1180" y="127"/>
                    <a:pt x="911" y="0"/>
                    <a:pt x="586" y="0"/>
                  </a:cubicBezTo>
                  <a:close/>
                </a:path>
              </a:pathLst>
            </a:custGeom>
            <a:solidFill>
              <a:srgbClr val="E8E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flipH="1">
              <a:off x="1596560" y="4342273"/>
              <a:ext cx="100110" cy="48118"/>
            </a:xfrm>
            <a:custGeom>
              <a:avLst/>
              <a:gdLst/>
              <a:ahLst/>
              <a:cxnLst/>
              <a:rect l="l" t="t" r="r" b="b"/>
              <a:pathLst>
                <a:path w="1188" h="571" extrusionOk="0">
                  <a:moveTo>
                    <a:pt x="594" y="1"/>
                  </a:moveTo>
                  <a:cubicBezTo>
                    <a:pt x="269" y="1"/>
                    <a:pt x="0" y="127"/>
                    <a:pt x="0" y="286"/>
                  </a:cubicBezTo>
                  <a:cubicBezTo>
                    <a:pt x="0" y="444"/>
                    <a:pt x="269" y="571"/>
                    <a:pt x="594" y="571"/>
                  </a:cubicBezTo>
                  <a:cubicBezTo>
                    <a:pt x="918" y="571"/>
                    <a:pt x="1188" y="444"/>
                    <a:pt x="1188" y="286"/>
                  </a:cubicBezTo>
                  <a:cubicBezTo>
                    <a:pt x="1188" y="127"/>
                    <a:pt x="918"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6"/>
            <p:cNvGrpSpPr/>
            <p:nvPr/>
          </p:nvGrpSpPr>
          <p:grpSpPr>
            <a:xfrm>
              <a:off x="1589890" y="885787"/>
              <a:ext cx="502403" cy="449580"/>
              <a:chOff x="995678" y="3460637"/>
              <a:chExt cx="502403" cy="449580"/>
            </a:xfrm>
          </p:grpSpPr>
          <p:sp>
            <p:nvSpPr>
              <p:cNvPr id="434" name="Google Shape;434;p26"/>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26"/>
            <p:cNvSpPr/>
            <p:nvPr/>
          </p:nvSpPr>
          <p:spPr>
            <a:xfrm flipH="1">
              <a:off x="2218958" y="3369318"/>
              <a:ext cx="606557" cy="1114471"/>
            </a:xfrm>
            <a:custGeom>
              <a:avLst/>
              <a:gdLst/>
              <a:ahLst/>
              <a:cxnLst/>
              <a:rect l="l" t="t" r="r" b="b"/>
              <a:pathLst>
                <a:path w="7198" h="13225" extrusionOk="0">
                  <a:moveTo>
                    <a:pt x="3327" y="1"/>
                  </a:moveTo>
                  <a:cubicBezTo>
                    <a:pt x="2888" y="1"/>
                    <a:pt x="2502" y="404"/>
                    <a:pt x="2249" y="788"/>
                  </a:cubicBezTo>
                  <a:cubicBezTo>
                    <a:pt x="1315" y="2205"/>
                    <a:pt x="666" y="3377"/>
                    <a:pt x="389" y="4216"/>
                  </a:cubicBezTo>
                  <a:cubicBezTo>
                    <a:pt x="1" y="5395"/>
                    <a:pt x="294" y="6686"/>
                    <a:pt x="104" y="7913"/>
                  </a:cubicBezTo>
                  <a:lnTo>
                    <a:pt x="7197" y="13225"/>
                  </a:lnTo>
                  <a:cubicBezTo>
                    <a:pt x="7047" y="11745"/>
                    <a:pt x="6437" y="10312"/>
                    <a:pt x="5479" y="9172"/>
                  </a:cubicBezTo>
                  <a:cubicBezTo>
                    <a:pt x="4791" y="8348"/>
                    <a:pt x="3888" y="7612"/>
                    <a:pt x="3619" y="6567"/>
                  </a:cubicBezTo>
                  <a:cubicBezTo>
                    <a:pt x="3263" y="5166"/>
                    <a:pt x="4070" y="3630"/>
                    <a:pt x="4268" y="2244"/>
                  </a:cubicBezTo>
                  <a:cubicBezTo>
                    <a:pt x="4339" y="1730"/>
                    <a:pt x="4458" y="1176"/>
                    <a:pt x="4205" y="693"/>
                  </a:cubicBezTo>
                  <a:cubicBezTo>
                    <a:pt x="4038" y="384"/>
                    <a:pt x="3801" y="75"/>
                    <a:pt x="3453" y="12"/>
                  </a:cubicBezTo>
                  <a:cubicBezTo>
                    <a:pt x="3410" y="4"/>
                    <a:pt x="3369" y="1"/>
                    <a:pt x="3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flipH="1">
              <a:off x="2212301" y="3362660"/>
              <a:ext cx="611192" cy="1121802"/>
            </a:xfrm>
            <a:custGeom>
              <a:avLst/>
              <a:gdLst/>
              <a:ahLst/>
              <a:cxnLst/>
              <a:rect l="l" t="t" r="r" b="b"/>
              <a:pathLst>
                <a:path w="7253" h="13312" extrusionOk="0">
                  <a:moveTo>
                    <a:pt x="3312" y="1"/>
                  </a:moveTo>
                  <a:cubicBezTo>
                    <a:pt x="2919" y="1"/>
                    <a:pt x="2518" y="285"/>
                    <a:pt x="2162" y="819"/>
                  </a:cubicBezTo>
                  <a:cubicBezTo>
                    <a:pt x="1164" y="2331"/>
                    <a:pt x="555" y="3463"/>
                    <a:pt x="286" y="4271"/>
                  </a:cubicBezTo>
                  <a:cubicBezTo>
                    <a:pt x="56" y="4976"/>
                    <a:pt x="64" y="5720"/>
                    <a:pt x="72" y="6448"/>
                  </a:cubicBezTo>
                  <a:cubicBezTo>
                    <a:pt x="72" y="6955"/>
                    <a:pt x="80" y="7477"/>
                    <a:pt x="1" y="7976"/>
                  </a:cubicBezTo>
                  <a:lnTo>
                    <a:pt x="159" y="8000"/>
                  </a:lnTo>
                  <a:cubicBezTo>
                    <a:pt x="238" y="7485"/>
                    <a:pt x="238" y="6955"/>
                    <a:pt x="230" y="6448"/>
                  </a:cubicBezTo>
                  <a:cubicBezTo>
                    <a:pt x="222" y="5736"/>
                    <a:pt x="222" y="4999"/>
                    <a:pt x="436" y="4318"/>
                  </a:cubicBezTo>
                  <a:cubicBezTo>
                    <a:pt x="697" y="3527"/>
                    <a:pt x="1307" y="2410"/>
                    <a:pt x="2296" y="914"/>
                  </a:cubicBezTo>
                  <a:cubicBezTo>
                    <a:pt x="2487" y="622"/>
                    <a:pt x="2859" y="160"/>
                    <a:pt x="3308" y="160"/>
                  </a:cubicBezTo>
                  <a:cubicBezTo>
                    <a:pt x="3345" y="160"/>
                    <a:pt x="3383" y="163"/>
                    <a:pt x="3421" y="170"/>
                  </a:cubicBezTo>
                  <a:cubicBezTo>
                    <a:pt x="3674" y="218"/>
                    <a:pt x="3912" y="431"/>
                    <a:pt x="4109" y="811"/>
                  </a:cubicBezTo>
                  <a:cubicBezTo>
                    <a:pt x="4331" y="1223"/>
                    <a:pt x="4260" y="1698"/>
                    <a:pt x="4189" y="2157"/>
                  </a:cubicBezTo>
                  <a:cubicBezTo>
                    <a:pt x="4181" y="2205"/>
                    <a:pt x="4173" y="2260"/>
                    <a:pt x="4165" y="2308"/>
                  </a:cubicBezTo>
                  <a:cubicBezTo>
                    <a:pt x="4102" y="2767"/>
                    <a:pt x="3967" y="3234"/>
                    <a:pt x="3832" y="3725"/>
                  </a:cubicBezTo>
                  <a:cubicBezTo>
                    <a:pt x="3555" y="4698"/>
                    <a:pt x="3278" y="5712"/>
                    <a:pt x="3516" y="6670"/>
                  </a:cubicBezTo>
                  <a:cubicBezTo>
                    <a:pt x="3722" y="7477"/>
                    <a:pt x="4307" y="8111"/>
                    <a:pt x="4869" y="8712"/>
                  </a:cubicBezTo>
                  <a:cubicBezTo>
                    <a:pt x="5044" y="8902"/>
                    <a:pt x="5226" y="9100"/>
                    <a:pt x="5392" y="9298"/>
                  </a:cubicBezTo>
                  <a:cubicBezTo>
                    <a:pt x="6342" y="10430"/>
                    <a:pt x="6944" y="11855"/>
                    <a:pt x="7086" y="13312"/>
                  </a:cubicBezTo>
                  <a:lnTo>
                    <a:pt x="7252" y="13296"/>
                  </a:lnTo>
                  <a:cubicBezTo>
                    <a:pt x="7102" y="11808"/>
                    <a:pt x="6484" y="10351"/>
                    <a:pt x="5519" y="9195"/>
                  </a:cubicBezTo>
                  <a:cubicBezTo>
                    <a:pt x="5352" y="8997"/>
                    <a:pt x="5162" y="8799"/>
                    <a:pt x="4988" y="8601"/>
                  </a:cubicBezTo>
                  <a:cubicBezTo>
                    <a:pt x="4442" y="8016"/>
                    <a:pt x="3872" y="7398"/>
                    <a:pt x="3674" y="6630"/>
                  </a:cubicBezTo>
                  <a:cubicBezTo>
                    <a:pt x="3444" y="5712"/>
                    <a:pt x="3722" y="4722"/>
                    <a:pt x="3983" y="3764"/>
                  </a:cubicBezTo>
                  <a:cubicBezTo>
                    <a:pt x="4117" y="3289"/>
                    <a:pt x="4252" y="2798"/>
                    <a:pt x="4323" y="2331"/>
                  </a:cubicBezTo>
                  <a:cubicBezTo>
                    <a:pt x="4331" y="2284"/>
                    <a:pt x="4339" y="2228"/>
                    <a:pt x="4347" y="2181"/>
                  </a:cubicBezTo>
                  <a:cubicBezTo>
                    <a:pt x="4418" y="1698"/>
                    <a:pt x="4497" y="1191"/>
                    <a:pt x="4252" y="732"/>
                  </a:cubicBezTo>
                  <a:cubicBezTo>
                    <a:pt x="4030" y="313"/>
                    <a:pt x="3753" y="67"/>
                    <a:pt x="3444" y="12"/>
                  </a:cubicBezTo>
                  <a:cubicBezTo>
                    <a:pt x="3401" y="5"/>
                    <a:pt x="3357" y="1"/>
                    <a:pt x="3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flipH="1">
              <a:off x="-458218" y="2760399"/>
              <a:ext cx="1785965" cy="1191072"/>
            </a:xfrm>
            <a:custGeom>
              <a:avLst/>
              <a:gdLst/>
              <a:ahLst/>
              <a:cxnLst/>
              <a:rect l="l" t="t" r="r" b="b"/>
              <a:pathLst>
                <a:path w="21194" h="14134" extrusionOk="0">
                  <a:moveTo>
                    <a:pt x="5972" y="0"/>
                  </a:moveTo>
                  <a:cubicBezTo>
                    <a:pt x="5887" y="0"/>
                    <a:pt x="5801" y="3"/>
                    <a:pt x="5716" y="10"/>
                  </a:cubicBezTo>
                  <a:cubicBezTo>
                    <a:pt x="4996" y="57"/>
                    <a:pt x="4307" y="319"/>
                    <a:pt x="3658" y="604"/>
                  </a:cubicBezTo>
                  <a:cubicBezTo>
                    <a:pt x="3048" y="873"/>
                    <a:pt x="2391" y="1055"/>
                    <a:pt x="1869" y="1482"/>
                  </a:cubicBezTo>
                  <a:cubicBezTo>
                    <a:pt x="1386" y="1870"/>
                    <a:pt x="1077" y="2424"/>
                    <a:pt x="800" y="2979"/>
                  </a:cubicBezTo>
                  <a:cubicBezTo>
                    <a:pt x="443" y="3715"/>
                    <a:pt x="0" y="4760"/>
                    <a:pt x="206" y="5591"/>
                  </a:cubicBezTo>
                  <a:cubicBezTo>
                    <a:pt x="309" y="6003"/>
                    <a:pt x="523" y="6375"/>
                    <a:pt x="744" y="6739"/>
                  </a:cubicBezTo>
                  <a:cubicBezTo>
                    <a:pt x="1251" y="7562"/>
                    <a:pt x="1789" y="8370"/>
                    <a:pt x="2359" y="9154"/>
                  </a:cubicBezTo>
                  <a:cubicBezTo>
                    <a:pt x="2510" y="9367"/>
                    <a:pt x="2692" y="9597"/>
                    <a:pt x="2953" y="9652"/>
                  </a:cubicBezTo>
                  <a:cubicBezTo>
                    <a:pt x="3019" y="9667"/>
                    <a:pt x="3094" y="9675"/>
                    <a:pt x="3171" y="9675"/>
                  </a:cubicBezTo>
                  <a:cubicBezTo>
                    <a:pt x="3427" y="9675"/>
                    <a:pt x="3718" y="9593"/>
                    <a:pt x="3864" y="9423"/>
                  </a:cubicBezTo>
                  <a:cubicBezTo>
                    <a:pt x="4061" y="9209"/>
                    <a:pt x="4220" y="8750"/>
                    <a:pt x="4244" y="8607"/>
                  </a:cubicBezTo>
                  <a:cubicBezTo>
                    <a:pt x="4331" y="8885"/>
                    <a:pt x="4465" y="9193"/>
                    <a:pt x="4742" y="9257"/>
                  </a:cubicBezTo>
                  <a:cubicBezTo>
                    <a:pt x="4780" y="9266"/>
                    <a:pt x="4818" y="9271"/>
                    <a:pt x="4855" y="9271"/>
                  </a:cubicBezTo>
                  <a:cubicBezTo>
                    <a:pt x="5001" y="9271"/>
                    <a:pt x="5145" y="9205"/>
                    <a:pt x="5265" y="9130"/>
                  </a:cubicBezTo>
                  <a:cubicBezTo>
                    <a:pt x="5787" y="8790"/>
                    <a:pt x="6080" y="8148"/>
                    <a:pt x="6009" y="7539"/>
                  </a:cubicBezTo>
                  <a:lnTo>
                    <a:pt x="6009" y="7539"/>
                  </a:lnTo>
                  <a:cubicBezTo>
                    <a:pt x="6088" y="7855"/>
                    <a:pt x="6373" y="8109"/>
                    <a:pt x="6698" y="8164"/>
                  </a:cubicBezTo>
                  <a:cubicBezTo>
                    <a:pt x="6749" y="8174"/>
                    <a:pt x="6801" y="8179"/>
                    <a:pt x="6853" y="8179"/>
                  </a:cubicBezTo>
                  <a:cubicBezTo>
                    <a:pt x="7129" y="8179"/>
                    <a:pt x="7401" y="8042"/>
                    <a:pt x="7561" y="7816"/>
                  </a:cubicBezTo>
                  <a:cubicBezTo>
                    <a:pt x="8226" y="8702"/>
                    <a:pt x="9184" y="10040"/>
                    <a:pt x="9967" y="10824"/>
                  </a:cubicBezTo>
                  <a:cubicBezTo>
                    <a:pt x="10894" y="11743"/>
                    <a:pt x="12073" y="11814"/>
                    <a:pt x="13285" y="12043"/>
                  </a:cubicBezTo>
                  <a:cubicBezTo>
                    <a:pt x="14148" y="12210"/>
                    <a:pt x="14939" y="12708"/>
                    <a:pt x="15652" y="13191"/>
                  </a:cubicBezTo>
                  <a:cubicBezTo>
                    <a:pt x="15747" y="13255"/>
                    <a:pt x="16958" y="14030"/>
                    <a:pt x="16918" y="14133"/>
                  </a:cubicBezTo>
                  <a:lnTo>
                    <a:pt x="21193" y="4222"/>
                  </a:lnTo>
                  <a:cubicBezTo>
                    <a:pt x="21193" y="4222"/>
                    <a:pt x="8020" y="382"/>
                    <a:pt x="7244" y="184"/>
                  </a:cubicBezTo>
                  <a:cubicBezTo>
                    <a:pt x="6828" y="78"/>
                    <a:pt x="6401" y="0"/>
                    <a:pt x="59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flipH="1">
              <a:off x="950735" y="3070083"/>
              <a:ext cx="128845" cy="416378"/>
            </a:xfrm>
            <a:custGeom>
              <a:avLst/>
              <a:gdLst/>
              <a:ahLst/>
              <a:cxnLst/>
              <a:rect l="l" t="t" r="r" b="b"/>
              <a:pathLst>
                <a:path w="1529" h="4941" extrusionOk="0">
                  <a:moveTo>
                    <a:pt x="1394" y="0"/>
                  </a:moveTo>
                  <a:cubicBezTo>
                    <a:pt x="1204" y="270"/>
                    <a:pt x="816" y="697"/>
                    <a:pt x="499" y="1045"/>
                  </a:cubicBezTo>
                  <a:cubicBezTo>
                    <a:pt x="71" y="1520"/>
                    <a:pt x="16" y="1592"/>
                    <a:pt x="8" y="1647"/>
                  </a:cubicBezTo>
                  <a:cubicBezTo>
                    <a:pt x="0" y="1702"/>
                    <a:pt x="24" y="1766"/>
                    <a:pt x="372" y="2431"/>
                  </a:cubicBezTo>
                  <a:cubicBezTo>
                    <a:pt x="578" y="2835"/>
                    <a:pt x="839" y="3333"/>
                    <a:pt x="982" y="3658"/>
                  </a:cubicBezTo>
                  <a:cubicBezTo>
                    <a:pt x="1132" y="4006"/>
                    <a:pt x="1227" y="4513"/>
                    <a:pt x="1219" y="4932"/>
                  </a:cubicBezTo>
                  <a:lnTo>
                    <a:pt x="1378" y="4940"/>
                  </a:lnTo>
                  <a:cubicBezTo>
                    <a:pt x="1386" y="4489"/>
                    <a:pt x="1291" y="3967"/>
                    <a:pt x="1132" y="3595"/>
                  </a:cubicBezTo>
                  <a:cubicBezTo>
                    <a:pt x="990" y="3270"/>
                    <a:pt x="729" y="2763"/>
                    <a:pt x="515" y="2360"/>
                  </a:cubicBezTo>
                  <a:cubicBezTo>
                    <a:pt x="364" y="2067"/>
                    <a:pt x="206" y="1758"/>
                    <a:pt x="166" y="1671"/>
                  </a:cubicBezTo>
                  <a:cubicBezTo>
                    <a:pt x="222" y="1600"/>
                    <a:pt x="436" y="1362"/>
                    <a:pt x="618" y="1156"/>
                  </a:cubicBezTo>
                  <a:cubicBezTo>
                    <a:pt x="934" y="800"/>
                    <a:pt x="1330" y="365"/>
                    <a:pt x="1528" y="95"/>
                  </a:cubicBezTo>
                  <a:lnTo>
                    <a:pt x="1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flipH="1">
              <a:off x="-458219" y="2569701"/>
              <a:ext cx="2222977" cy="675845"/>
            </a:xfrm>
            <a:custGeom>
              <a:avLst/>
              <a:gdLst/>
              <a:ahLst/>
              <a:cxnLst/>
              <a:rect l="l" t="t" r="r" b="b"/>
              <a:pathLst>
                <a:path w="26380" h="8020" extrusionOk="0">
                  <a:moveTo>
                    <a:pt x="9796" y="1"/>
                  </a:moveTo>
                  <a:cubicBezTo>
                    <a:pt x="9079" y="1"/>
                    <a:pt x="8138" y="60"/>
                    <a:pt x="7324" y="199"/>
                  </a:cubicBezTo>
                  <a:cubicBezTo>
                    <a:pt x="5709" y="468"/>
                    <a:pt x="5194" y="1030"/>
                    <a:pt x="4078" y="2233"/>
                  </a:cubicBezTo>
                  <a:cubicBezTo>
                    <a:pt x="3033" y="3365"/>
                    <a:pt x="2106" y="4909"/>
                    <a:pt x="998" y="5978"/>
                  </a:cubicBezTo>
                  <a:cubicBezTo>
                    <a:pt x="571" y="6382"/>
                    <a:pt x="1" y="6833"/>
                    <a:pt x="96" y="7419"/>
                  </a:cubicBezTo>
                  <a:cubicBezTo>
                    <a:pt x="183" y="7949"/>
                    <a:pt x="824" y="7941"/>
                    <a:pt x="1362" y="7997"/>
                  </a:cubicBezTo>
                  <a:cubicBezTo>
                    <a:pt x="1510" y="8012"/>
                    <a:pt x="1649" y="8020"/>
                    <a:pt x="1781" y="8020"/>
                  </a:cubicBezTo>
                  <a:cubicBezTo>
                    <a:pt x="3135" y="8020"/>
                    <a:pt x="3757" y="7230"/>
                    <a:pt x="4767" y="6105"/>
                  </a:cubicBezTo>
                  <a:cubicBezTo>
                    <a:pt x="5226" y="5598"/>
                    <a:pt x="5629" y="5044"/>
                    <a:pt x="6144" y="4608"/>
                  </a:cubicBezTo>
                  <a:cubicBezTo>
                    <a:pt x="6901" y="3967"/>
                    <a:pt x="8277" y="3650"/>
                    <a:pt x="9293" y="3650"/>
                  </a:cubicBezTo>
                  <a:cubicBezTo>
                    <a:pt x="9317" y="3650"/>
                    <a:pt x="9342" y="3650"/>
                    <a:pt x="9366" y="3650"/>
                  </a:cubicBezTo>
                  <a:lnTo>
                    <a:pt x="26379" y="6485"/>
                  </a:lnTo>
                  <a:cubicBezTo>
                    <a:pt x="23134" y="5036"/>
                    <a:pt x="19310" y="3761"/>
                    <a:pt x="16151" y="2122"/>
                  </a:cubicBezTo>
                  <a:cubicBezTo>
                    <a:pt x="14473" y="1252"/>
                    <a:pt x="12288" y="302"/>
                    <a:pt x="10704" y="48"/>
                  </a:cubicBezTo>
                  <a:cubicBezTo>
                    <a:pt x="10502" y="18"/>
                    <a:pt x="10182" y="1"/>
                    <a:pt x="9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flipH="1">
              <a:off x="-79941" y="2924805"/>
              <a:ext cx="1211598" cy="646772"/>
            </a:xfrm>
            <a:custGeom>
              <a:avLst/>
              <a:gdLst/>
              <a:ahLst/>
              <a:cxnLst/>
              <a:rect l="l" t="t" r="r" b="b"/>
              <a:pathLst>
                <a:path w="14378" h="7675" extrusionOk="0">
                  <a:moveTo>
                    <a:pt x="2507" y="1"/>
                  </a:moveTo>
                  <a:cubicBezTo>
                    <a:pt x="1483" y="1"/>
                    <a:pt x="523" y="289"/>
                    <a:pt x="112" y="1511"/>
                  </a:cubicBezTo>
                  <a:cubicBezTo>
                    <a:pt x="48" y="1724"/>
                    <a:pt x="1" y="1962"/>
                    <a:pt x="56" y="2184"/>
                  </a:cubicBezTo>
                  <a:cubicBezTo>
                    <a:pt x="151" y="2556"/>
                    <a:pt x="484" y="2706"/>
                    <a:pt x="777" y="2793"/>
                  </a:cubicBezTo>
                  <a:cubicBezTo>
                    <a:pt x="1655" y="3054"/>
                    <a:pt x="2566" y="3149"/>
                    <a:pt x="3444" y="3419"/>
                  </a:cubicBezTo>
                  <a:cubicBezTo>
                    <a:pt x="6073" y="4210"/>
                    <a:pt x="8345" y="6427"/>
                    <a:pt x="10950" y="7321"/>
                  </a:cubicBezTo>
                  <a:cubicBezTo>
                    <a:pt x="11757" y="7596"/>
                    <a:pt x="12502" y="7675"/>
                    <a:pt x="13090" y="7675"/>
                  </a:cubicBezTo>
                  <a:cubicBezTo>
                    <a:pt x="13874" y="7675"/>
                    <a:pt x="14378" y="7535"/>
                    <a:pt x="14378" y="7535"/>
                  </a:cubicBezTo>
                  <a:lnTo>
                    <a:pt x="8013" y="228"/>
                  </a:lnTo>
                  <a:cubicBezTo>
                    <a:pt x="7633" y="405"/>
                    <a:pt x="7246" y="465"/>
                    <a:pt x="6855" y="465"/>
                  </a:cubicBezTo>
                  <a:cubicBezTo>
                    <a:pt x="6161" y="465"/>
                    <a:pt x="5456" y="276"/>
                    <a:pt x="4767" y="220"/>
                  </a:cubicBezTo>
                  <a:cubicBezTo>
                    <a:pt x="4123" y="172"/>
                    <a:pt x="3296" y="1"/>
                    <a:pt x="2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flipH="1">
              <a:off x="-81963" y="2918232"/>
              <a:ext cx="1219604" cy="660255"/>
            </a:xfrm>
            <a:custGeom>
              <a:avLst/>
              <a:gdLst/>
              <a:ahLst/>
              <a:cxnLst/>
              <a:rect l="l" t="t" r="r" b="b"/>
              <a:pathLst>
                <a:path w="14473" h="7835" extrusionOk="0">
                  <a:moveTo>
                    <a:pt x="2591" y="0"/>
                  </a:moveTo>
                  <a:cubicBezTo>
                    <a:pt x="1546" y="0"/>
                    <a:pt x="532" y="296"/>
                    <a:pt x="111" y="1565"/>
                  </a:cubicBezTo>
                  <a:cubicBezTo>
                    <a:pt x="16" y="1834"/>
                    <a:pt x="0" y="2079"/>
                    <a:pt x="48" y="2277"/>
                  </a:cubicBezTo>
                  <a:cubicBezTo>
                    <a:pt x="159" y="2705"/>
                    <a:pt x="547" y="2863"/>
                    <a:pt x="824" y="2950"/>
                  </a:cubicBezTo>
                  <a:cubicBezTo>
                    <a:pt x="1259" y="3077"/>
                    <a:pt x="1710" y="3164"/>
                    <a:pt x="2146" y="3259"/>
                  </a:cubicBezTo>
                  <a:cubicBezTo>
                    <a:pt x="2589" y="3346"/>
                    <a:pt x="3048" y="3441"/>
                    <a:pt x="3492" y="3576"/>
                  </a:cubicBezTo>
                  <a:cubicBezTo>
                    <a:pt x="4838" y="3979"/>
                    <a:pt x="6120" y="4779"/>
                    <a:pt x="7363" y="5563"/>
                  </a:cubicBezTo>
                  <a:cubicBezTo>
                    <a:pt x="8527" y="6291"/>
                    <a:pt x="9730" y="7043"/>
                    <a:pt x="10997" y="7479"/>
                  </a:cubicBezTo>
                  <a:cubicBezTo>
                    <a:pt x="11804" y="7756"/>
                    <a:pt x="12557" y="7835"/>
                    <a:pt x="13158" y="7835"/>
                  </a:cubicBezTo>
                  <a:cubicBezTo>
                    <a:pt x="13950" y="7835"/>
                    <a:pt x="14464" y="7692"/>
                    <a:pt x="14472" y="7692"/>
                  </a:cubicBezTo>
                  <a:lnTo>
                    <a:pt x="14425" y="7534"/>
                  </a:lnTo>
                  <a:cubicBezTo>
                    <a:pt x="14416" y="7539"/>
                    <a:pt x="13921" y="7673"/>
                    <a:pt x="13159" y="7673"/>
                  </a:cubicBezTo>
                  <a:cubicBezTo>
                    <a:pt x="12577" y="7673"/>
                    <a:pt x="11840" y="7595"/>
                    <a:pt x="11044" y="7320"/>
                  </a:cubicBezTo>
                  <a:cubicBezTo>
                    <a:pt x="9801" y="6893"/>
                    <a:pt x="8606" y="6149"/>
                    <a:pt x="7450" y="5420"/>
                  </a:cubicBezTo>
                  <a:cubicBezTo>
                    <a:pt x="6199" y="4637"/>
                    <a:pt x="4909" y="3829"/>
                    <a:pt x="3539" y="3417"/>
                  </a:cubicBezTo>
                  <a:cubicBezTo>
                    <a:pt x="3088" y="3283"/>
                    <a:pt x="2629" y="3188"/>
                    <a:pt x="2178" y="3101"/>
                  </a:cubicBezTo>
                  <a:cubicBezTo>
                    <a:pt x="1742" y="3014"/>
                    <a:pt x="1299" y="2919"/>
                    <a:pt x="871" y="2792"/>
                  </a:cubicBezTo>
                  <a:cubicBezTo>
                    <a:pt x="475" y="2681"/>
                    <a:pt x="278" y="2507"/>
                    <a:pt x="206" y="2238"/>
                  </a:cubicBezTo>
                  <a:cubicBezTo>
                    <a:pt x="159" y="2064"/>
                    <a:pt x="183" y="1858"/>
                    <a:pt x="262" y="1620"/>
                  </a:cubicBezTo>
                  <a:cubicBezTo>
                    <a:pt x="655" y="441"/>
                    <a:pt x="1586" y="160"/>
                    <a:pt x="2586" y="160"/>
                  </a:cubicBezTo>
                  <a:cubicBezTo>
                    <a:pt x="3077" y="160"/>
                    <a:pt x="3585" y="228"/>
                    <a:pt x="4054" y="290"/>
                  </a:cubicBezTo>
                  <a:cubicBezTo>
                    <a:pt x="4331" y="330"/>
                    <a:pt x="4592" y="361"/>
                    <a:pt x="4830" y="377"/>
                  </a:cubicBezTo>
                  <a:cubicBezTo>
                    <a:pt x="5115" y="401"/>
                    <a:pt x="5408" y="449"/>
                    <a:pt x="5693" y="496"/>
                  </a:cubicBezTo>
                  <a:cubicBezTo>
                    <a:pt x="6102" y="557"/>
                    <a:pt x="6520" y="622"/>
                    <a:pt x="6936" y="622"/>
                  </a:cubicBezTo>
                  <a:cubicBezTo>
                    <a:pt x="7333" y="622"/>
                    <a:pt x="7729" y="563"/>
                    <a:pt x="8115" y="385"/>
                  </a:cubicBezTo>
                  <a:lnTo>
                    <a:pt x="8052" y="235"/>
                  </a:lnTo>
                  <a:cubicBezTo>
                    <a:pt x="7688" y="403"/>
                    <a:pt x="7311" y="461"/>
                    <a:pt x="6932" y="461"/>
                  </a:cubicBezTo>
                  <a:cubicBezTo>
                    <a:pt x="6526" y="461"/>
                    <a:pt x="6117" y="395"/>
                    <a:pt x="5716" y="330"/>
                  </a:cubicBezTo>
                  <a:cubicBezTo>
                    <a:pt x="5431" y="290"/>
                    <a:pt x="5131" y="243"/>
                    <a:pt x="4846" y="219"/>
                  </a:cubicBezTo>
                  <a:cubicBezTo>
                    <a:pt x="4608" y="203"/>
                    <a:pt x="4347" y="164"/>
                    <a:pt x="4070" y="132"/>
                  </a:cubicBezTo>
                  <a:cubicBezTo>
                    <a:pt x="3612" y="70"/>
                    <a:pt x="3098" y="0"/>
                    <a:pt x="2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flipH="1">
              <a:off x="840007" y="2869610"/>
              <a:ext cx="447039" cy="125141"/>
            </a:xfrm>
            <a:custGeom>
              <a:avLst/>
              <a:gdLst/>
              <a:ahLst/>
              <a:cxnLst/>
              <a:rect l="l" t="t" r="r" b="b"/>
              <a:pathLst>
                <a:path w="5305" h="1485" extrusionOk="0">
                  <a:moveTo>
                    <a:pt x="3649" y="0"/>
                  </a:moveTo>
                  <a:cubicBezTo>
                    <a:pt x="3570" y="0"/>
                    <a:pt x="3486" y="4"/>
                    <a:pt x="3396" y="12"/>
                  </a:cubicBezTo>
                  <a:cubicBezTo>
                    <a:pt x="2090" y="139"/>
                    <a:pt x="665" y="400"/>
                    <a:pt x="0" y="1390"/>
                  </a:cubicBezTo>
                  <a:lnTo>
                    <a:pt x="135" y="1485"/>
                  </a:lnTo>
                  <a:cubicBezTo>
                    <a:pt x="768" y="551"/>
                    <a:pt x="2146" y="297"/>
                    <a:pt x="3412" y="171"/>
                  </a:cubicBezTo>
                  <a:cubicBezTo>
                    <a:pt x="3494" y="163"/>
                    <a:pt x="3570" y="160"/>
                    <a:pt x="3642" y="160"/>
                  </a:cubicBezTo>
                  <a:cubicBezTo>
                    <a:pt x="4127" y="160"/>
                    <a:pt x="4411" y="317"/>
                    <a:pt x="4845" y="558"/>
                  </a:cubicBezTo>
                  <a:cubicBezTo>
                    <a:pt x="4964" y="622"/>
                    <a:pt x="5091" y="693"/>
                    <a:pt x="5233" y="772"/>
                  </a:cubicBezTo>
                  <a:lnTo>
                    <a:pt x="5304" y="630"/>
                  </a:lnTo>
                  <a:cubicBezTo>
                    <a:pt x="5170" y="551"/>
                    <a:pt x="5043" y="487"/>
                    <a:pt x="4924" y="424"/>
                  </a:cubicBezTo>
                  <a:cubicBezTo>
                    <a:pt x="4484" y="176"/>
                    <a:pt x="4175" y="0"/>
                    <a:pt x="3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flipH="1">
              <a:off x="1063485" y="3156794"/>
              <a:ext cx="114857" cy="63455"/>
            </a:xfrm>
            <a:custGeom>
              <a:avLst/>
              <a:gdLst/>
              <a:ahLst/>
              <a:cxnLst/>
              <a:rect l="l" t="t" r="r" b="b"/>
              <a:pathLst>
                <a:path w="1363" h="753" extrusionOk="0">
                  <a:moveTo>
                    <a:pt x="40" y="1"/>
                  </a:moveTo>
                  <a:lnTo>
                    <a:pt x="0" y="159"/>
                  </a:lnTo>
                  <a:cubicBezTo>
                    <a:pt x="460" y="262"/>
                    <a:pt x="895" y="468"/>
                    <a:pt x="1259" y="753"/>
                  </a:cubicBezTo>
                  <a:lnTo>
                    <a:pt x="1362" y="626"/>
                  </a:lnTo>
                  <a:cubicBezTo>
                    <a:pt x="974" y="325"/>
                    <a:pt x="515" y="11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flipH="1">
              <a:off x="804700" y="3200192"/>
              <a:ext cx="59409" cy="214214"/>
            </a:xfrm>
            <a:custGeom>
              <a:avLst/>
              <a:gdLst/>
              <a:ahLst/>
              <a:cxnLst/>
              <a:rect l="l" t="t" r="r" b="b"/>
              <a:pathLst>
                <a:path w="705" h="2542" extrusionOk="0">
                  <a:moveTo>
                    <a:pt x="159" y="0"/>
                  </a:moveTo>
                  <a:lnTo>
                    <a:pt x="0" y="32"/>
                  </a:lnTo>
                  <a:cubicBezTo>
                    <a:pt x="64" y="333"/>
                    <a:pt x="151" y="626"/>
                    <a:pt x="230" y="911"/>
                  </a:cubicBezTo>
                  <a:cubicBezTo>
                    <a:pt x="388" y="1449"/>
                    <a:pt x="539" y="1956"/>
                    <a:pt x="507" y="2526"/>
                  </a:cubicBezTo>
                  <a:lnTo>
                    <a:pt x="665" y="2541"/>
                  </a:lnTo>
                  <a:cubicBezTo>
                    <a:pt x="705" y="1940"/>
                    <a:pt x="547" y="1393"/>
                    <a:pt x="388" y="863"/>
                  </a:cubicBezTo>
                  <a:cubicBezTo>
                    <a:pt x="301" y="586"/>
                    <a:pt x="214" y="293"/>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flipH="1">
              <a:off x="659255" y="3282859"/>
              <a:ext cx="38763" cy="138877"/>
            </a:xfrm>
            <a:custGeom>
              <a:avLst/>
              <a:gdLst/>
              <a:ahLst/>
              <a:cxnLst/>
              <a:rect l="l" t="t" r="r" b="b"/>
              <a:pathLst>
                <a:path w="460" h="1648" extrusionOk="0">
                  <a:moveTo>
                    <a:pt x="365" y="1"/>
                  </a:moveTo>
                  <a:lnTo>
                    <a:pt x="206" y="25"/>
                  </a:lnTo>
                  <a:cubicBezTo>
                    <a:pt x="294" y="547"/>
                    <a:pt x="222" y="1101"/>
                    <a:pt x="1" y="1584"/>
                  </a:cubicBezTo>
                  <a:lnTo>
                    <a:pt x="151" y="1647"/>
                  </a:lnTo>
                  <a:cubicBezTo>
                    <a:pt x="381" y="1141"/>
                    <a:pt x="460" y="555"/>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flipH="1">
              <a:off x="2182976" y="1946541"/>
              <a:ext cx="398332" cy="344917"/>
            </a:xfrm>
            <a:custGeom>
              <a:avLst/>
              <a:gdLst/>
              <a:ahLst/>
              <a:cxnLst/>
              <a:rect l="l" t="t" r="r" b="b"/>
              <a:pathLst>
                <a:path w="4727" h="4093" extrusionOk="0">
                  <a:moveTo>
                    <a:pt x="1229" y="1"/>
                  </a:moveTo>
                  <a:cubicBezTo>
                    <a:pt x="776" y="1"/>
                    <a:pt x="351" y="274"/>
                    <a:pt x="167" y="690"/>
                  </a:cubicBezTo>
                  <a:cubicBezTo>
                    <a:pt x="0" y="1078"/>
                    <a:pt x="48" y="1490"/>
                    <a:pt x="246" y="1799"/>
                  </a:cubicBezTo>
                  <a:lnTo>
                    <a:pt x="1592" y="3952"/>
                  </a:lnTo>
                  <a:cubicBezTo>
                    <a:pt x="1648" y="4044"/>
                    <a:pt x="1743" y="4093"/>
                    <a:pt x="1842" y="4093"/>
                  </a:cubicBezTo>
                  <a:cubicBezTo>
                    <a:pt x="1897" y="4093"/>
                    <a:pt x="1953" y="4078"/>
                    <a:pt x="2003" y="4047"/>
                  </a:cubicBezTo>
                  <a:lnTo>
                    <a:pt x="4157" y="2701"/>
                  </a:lnTo>
                  <a:cubicBezTo>
                    <a:pt x="4465" y="2503"/>
                    <a:pt x="4687" y="2163"/>
                    <a:pt x="4711" y="1735"/>
                  </a:cubicBezTo>
                  <a:cubicBezTo>
                    <a:pt x="4727" y="1268"/>
                    <a:pt x="4450" y="825"/>
                    <a:pt x="4022" y="635"/>
                  </a:cubicBezTo>
                  <a:cubicBezTo>
                    <a:pt x="3903" y="583"/>
                    <a:pt x="3780" y="561"/>
                    <a:pt x="3658" y="561"/>
                  </a:cubicBezTo>
                  <a:cubicBezTo>
                    <a:pt x="3056" y="561"/>
                    <a:pt x="2470" y="1086"/>
                    <a:pt x="2470" y="1086"/>
                  </a:cubicBezTo>
                  <a:cubicBezTo>
                    <a:pt x="2470" y="1086"/>
                    <a:pt x="2035" y="25"/>
                    <a:pt x="1267" y="1"/>
                  </a:cubicBezTo>
                  <a:cubicBezTo>
                    <a:pt x="1254" y="1"/>
                    <a:pt x="1242" y="1"/>
                    <a:pt x="12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flipH="1">
              <a:off x="2656643" y="2060387"/>
              <a:ext cx="256932" cy="231068"/>
            </a:xfrm>
            <a:custGeom>
              <a:avLst/>
              <a:gdLst/>
              <a:ahLst/>
              <a:cxnLst/>
              <a:rect l="l" t="t" r="r" b="b"/>
              <a:pathLst>
                <a:path w="3049" h="2742" extrusionOk="0">
                  <a:moveTo>
                    <a:pt x="2237" y="0"/>
                  </a:moveTo>
                  <a:cubicBezTo>
                    <a:pt x="2180" y="0"/>
                    <a:pt x="2123" y="7"/>
                    <a:pt x="2067" y="20"/>
                  </a:cubicBezTo>
                  <a:cubicBezTo>
                    <a:pt x="1576" y="139"/>
                    <a:pt x="1434" y="875"/>
                    <a:pt x="1434" y="875"/>
                  </a:cubicBezTo>
                  <a:cubicBezTo>
                    <a:pt x="1434" y="875"/>
                    <a:pt x="1092" y="671"/>
                    <a:pt x="747" y="671"/>
                  </a:cubicBezTo>
                  <a:cubicBezTo>
                    <a:pt x="616" y="671"/>
                    <a:pt x="486" y="700"/>
                    <a:pt x="373" y="780"/>
                  </a:cubicBezTo>
                  <a:cubicBezTo>
                    <a:pt x="120" y="954"/>
                    <a:pt x="1" y="1279"/>
                    <a:pt x="72" y="1580"/>
                  </a:cubicBezTo>
                  <a:cubicBezTo>
                    <a:pt x="135" y="1849"/>
                    <a:pt x="317" y="2047"/>
                    <a:pt x="547" y="2134"/>
                  </a:cubicBezTo>
                  <a:lnTo>
                    <a:pt x="2107" y="2728"/>
                  </a:lnTo>
                  <a:cubicBezTo>
                    <a:pt x="2131" y="2737"/>
                    <a:pt x="2156" y="2742"/>
                    <a:pt x="2180" y="2742"/>
                  </a:cubicBezTo>
                  <a:cubicBezTo>
                    <a:pt x="2258" y="2742"/>
                    <a:pt x="2330" y="2695"/>
                    <a:pt x="2360" y="2617"/>
                  </a:cubicBezTo>
                  <a:lnTo>
                    <a:pt x="2962" y="1057"/>
                  </a:lnTo>
                  <a:cubicBezTo>
                    <a:pt x="3049" y="828"/>
                    <a:pt x="3025" y="558"/>
                    <a:pt x="2867" y="329"/>
                  </a:cubicBezTo>
                  <a:cubicBezTo>
                    <a:pt x="2725" y="123"/>
                    <a:pt x="2484" y="0"/>
                    <a:pt x="2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flipH="1">
              <a:off x="2787341" y="1411104"/>
              <a:ext cx="493808" cy="443513"/>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flipH="1">
              <a:off x="2870092" y="2482484"/>
              <a:ext cx="158844" cy="154130"/>
            </a:xfrm>
            <a:custGeom>
              <a:avLst/>
              <a:gdLst/>
              <a:ahLst/>
              <a:cxnLst/>
              <a:rect l="l" t="t" r="r" b="b"/>
              <a:pathLst>
                <a:path w="1885" h="1829" extrusionOk="0">
                  <a:moveTo>
                    <a:pt x="1347" y="0"/>
                  </a:moveTo>
                  <a:cubicBezTo>
                    <a:pt x="1251" y="0"/>
                    <a:pt x="1154" y="26"/>
                    <a:pt x="1069" y="78"/>
                  </a:cubicBezTo>
                  <a:cubicBezTo>
                    <a:pt x="776" y="260"/>
                    <a:pt x="839" y="767"/>
                    <a:pt x="839" y="767"/>
                  </a:cubicBezTo>
                  <a:cubicBezTo>
                    <a:pt x="839" y="767"/>
                    <a:pt x="744" y="745"/>
                    <a:pt x="619" y="745"/>
                  </a:cubicBezTo>
                  <a:cubicBezTo>
                    <a:pt x="459" y="745"/>
                    <a:pt x="251" y="780"/>
                    <a:pt x="135" y="941"/>
                  </a:cubicBezTo>
                  <a:cubicBezTo>
                    <a:pt x="8" y="1107"/>
                    <a:pt x="0" y="1345"/>
                    <a:pt x="111" y="1527"/>
                  </a:cubicBezTo>
                  <a:cubicBezTo>
                    <a:pt x="206" y="1685"/>
                    <a:pt x="372" y="1772"/>
                    <a:pt x="539" y="1780"/>
                  </a:cubicBezTo>
                  <a:lnTo>
                    <a:pt x="1686" y="1827"/>
                  </a:lnTo>
                  <a:cubicBezTo>
                    <a:pt x="1691" y="1828"/>
                    <a:pt x="1695" y="1828"/>
                    <a:pt x="1699" y="1828"/>
                  </a:cubicBezTo>
                  <a:cubicBezTo>
                    <a:pt x="1765" y="1828"/>
                    <a:pt x="1821" y="1768"/>
                    <a:pt x="1821" y="1701"/>
                  </a:cubicBezTo>
                  <a:lnTo>
                    <a:pt x="1876" y="561"/>
                  </a:lnTo>
                  <a:cubicBezTo>
                    <a:pt x="1884" y="387"/>
                    <a:pt x="1813" y="220"/>
                    <a:pt x="1655" y="102"/>
                  </a:cubicBezTo>
                  <a:cubicBezTo>
                    <a:pt x="1566" y="34"/>
                    <a:pt x="1457" y="0"/>
                    <a:pt x="13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26"/>
            <p:cNvGrpSpPr/>
            <p:nvPr/>
          </p:nvGrpSpPr>
          <p:grpSpPr>
            <a:xfrm>
              <a:off x="2879445" y="2671918"/>
              <a:ext cx="625181" cy="547334"/>
              <a:chOff x="2664845" y="2564618"/>
              <a:chExt cx="625181" cy="547334"/>
            </a:xfrm>
          </p:grpSpPr>
          <p:sp>
            <p:nvSpPr>
              <p:cNvPr id="454" name="Google Shape;454;p26"/>
              <p:cNvSpPr/>
              <p:nvPr/>
            </p:nvSpPr>
            <p:spPr>
              <a:xfrm flipH="1">
                <a:off x="2664845" y="2564618"/>
                <a:ext cx="625181" cy="547334"/>
              </a:xfrm>
              <a:custGeom>
                <a:avLst/>
                <a:gdLst/>
                <a:ahLst/>
                <a:cxnLst/>
                <a:rect l="l" t="t" r="r" b="b"/>
                <a:pathLst>
                  <a:path w="7419" h="6495" extrusionOk="0">
                    <a:moveTo>
                      <a:pt x="3701" y="0"/>
                    </a:moveTo>
                    <a:cubicBezTo>
                      <a:pt x="3188" y="0"/>
                      <a:pt x="2668" y="122"/>
                      <a:pt x="2186" y="379"/>
                    </a:cubicBezTo>
                    <a:cubicBezTo>
                      <a:pt x="602" y="1226"/>
                      <a:pt x="1" y="3189"/>
                      <a:pt x="840" y="4773"/>
                    </a:cubicBezTo>
                    <a:cubicBezTo>
                      <a:pt x="1426" y="5869"/>
                      <a:pt x="2548" y="6495"/>
                      <a:pt x="3708" y="6495"/>
                    </a:cubicBezTo>
                    <a:cubicBezTo>
                      <a:pt x="4223" y="6495"/>
                      <a:pt x="4746" y="6371"/>
                      <a:pt x="5234" y="6111"/>
                    </a:cubicBezTo>
                    <a:cubicBezTo>
                      <a:pt x="6817" y="5272"/>
                      <a:pt x="7419" y="3300"/>
                      <a:pt x="6571" y="1717"/>
                    </a:cubicBezTo>
                    <a:cubicBezTo>
                      <a:pt x="5989" y="624"/>
                      <a:pt x="4863" y="0"/>
                      <a:pt x="3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flipH="1">
                <a:off x="2768916" y="2676778"/>
                <a:ext cx="350974" cy="310114"/>
              </a:xfrm>
              <a:custGeom>
                <a:avLst/>
                <a:gdLst/>
                <a:ahLst/>
                <a:cxnLst/>
                <a:rect l="l" t="t" r="r" b="b"/>
                <a:pathLst>
                  <a:path w="4165" h="3680" extrusionOk="0">
                    <a:moveTo>
                      <a:pt x="661" y="0"/>
                    </a:moveTo>
                    <a:cubicBezTo>
                      <a:pt x="590" y="0"/>
                      <a:pt x="521" y="29"/>
                      <a:pt x="475" y="85"/>
                    </a:cubicBezTo>
                    <a:cubicBezTo>
                      <a:pt x="380" y="204"/>
                      <a:pt x="475" y="370"/>
                      <a:pt x="491" y="521"/>
                    </a:cubicBezTo>
                    <a:cubicBezTo>
                      <a:pt x="515" y="932"/>
                      <a:pt x="333" y="1193"/>
                      <a:pt x="0" y="1439"/>
                    </a:cubicBezTo>
                    <a:lnTo>
                      <a:pt x="1140" y="3679"/>
                    </a:lnTo>
                    <a:lnTo>
                      <a:pt x="1409" y="3537"/>
                    </a:lnTo>
                    <a:cubicBezTo>
                      <a:pt x="1417" y="3534"/>
                      <a:pt x="1427" y="3532"/>
                      <a:pt x="1439" y="3532"/>
                    </a:cubicBezTo>
                    <a:cubicBezTo>
                      <a:pt x="1501" y="3532"/>
                      <a:pt x="1624" y="3567"/>
                      <a:pt x="1775" y="3567"/>
                    </a:cubicBezTo>
                    <a:cubicBezTo>
                      <a:pt x="1888" y="3567"/>
                      <a:pt x="2016" y="3548"/>
                      <a:pt x="2146" y="3481"/>
                    </a:cubicBezTo>
                    <a:lnTo>
                      <a:pt x="3919" y="2579"/>
                    </a:lnTo>
                    <a:cubicBezTo>
                      <a:pt x="4093" y="2492"/>
                      <a:pt x="4165" y="2278"/>
                      <a:pt x="4077" y="2104"/>
                    </a:cubicBezTo>
                    <a:cubicBezTo>
                      <a:pt x="4016" y="1980"/>
                      <a:pt x="3890" y="1908"/>
                      <a:pt x="3760" y="1908"/>
                    </a:cubicBezTo>
                    <a:cubicBezTo>
                      <a:pt x="3707" y="1908"/>
                      <a:pt x="3653" y="1920"/>
                      <a:pt x="3602" y="1946"/>
                    </a:cubicBezTo>
                    <a:cubicBezTo>
                      <a:pt x="3777" y="1858"/>
                      <a:pt x="3848" y="1645"/>
                      <a:pt x="3753" y="1471"/>
                    </a:cubicBezTo>
                    <a:cubicBezTo>
                      <a:pt x="3692" y="1343"/>
                      <a:pt x="3568" y="1274"/>
                      <a:pt x="3440" y="1274"/>
                    </a:cubicBezTo>
                    <a:cubicBezTo>
                      <a:pt x="3386" y="1274"/>
                      <a:pt x="3330" y="1286"/>
                      <a:pt x="3278" y="1312"/>
                    </a:cubicBezTo>
                    <a:cubicBezTo>
                      <a:pt x="3452" y="1225"/>
                      <a:pt x="3523" y="1011"/>
                      <a:pt x="3436" y="829"/>
                    </a:cubicBezTo>
                    <a:cubicBezTo>
                      <a:pt x="3376" y="708"/>
                      <a:pt x="3250" y="637"/>
                      <a:pt x="3120" y="637"/>
                    </a:cubicBezTo>
                    <a:cubicBezTo>
                      <a:pt x="3063" y="637"/>
                      <a:pt x="3006" y="650"/>
                      <a:pt x="2953" y="679"/>
                    </a:cubicBezTo>
                    <a:cubicBezTo>
                      <a:pt x="3127" y="584"/>
                      <a:pt x="3199" y="370"/>
                      <a:pt x="3112" y="196"/>
                    </a:cubicBezTo>
                    <a:cubicBezTo>
                      <a:pt x="3050" y="72"/>
                      <a:pt x="2924" y="0"/>
                      <a:pt x="2794" y="0"/>
                    </a:cubicBezTo>
                    <a:cubicBezTo>
                      <a:pt x="2741" y="0"/>
                      <a:pt x="2687" y="12"/>
                      <a:pt x="2637" y="38"/>
                    </a:cubicBezTo>
                    <a:lnTo>
                      <a:pt x="1188" y="774"/>
                    </a:lnTo>
                    <a:cubicBezTo>
                      <a:pt x="1164" y="608"/>
                      <a:pt x="1109" y="441"/>
                      <a:pt x="1029" y="291"/>
                    </a:cubicBezTo>
                    <a:cubicBezTo>
                      <a:pt x="966" y="172"/>
                      <a:pt x="879" y="53"/>
                      <a:pt x="744" y="14"/>
                    </a:cubicBezTo>
                    <a:cubicBezTo>
                      <a:pt x="717" y="5"/>
                      <a:pt x="689" y="0"/>
                      <a:pt x="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flipH="1">
                <a:off x="3004443" y="2771748"/>
                <a:ext cx="181512" cy="260394"/>
              </a:xfrm>
              <a:custGeom>
                <a:avLst/>
                <a:gdLst/>
                <a:ahLst/>
                <a:cxnLst/>
                <a:rect l="l" t="t" r="r" b="b"/>
                <a:pathLst>
                  <a:path w="2154" h="3090" extrusionOk="0">
                    <a:moveTo>
                      <a:pt x="615" y="1"/>
                    </a:moveTo>
                    <a:cubicBezTo>
                      <a:pt x="568" y="1"/>
                      <a:pt x="520" y="11"/>
                      <a:pt x="476" y="35"/>
                    </a:cubicBezTo>
                    <a:lnTo>
                      <a:pt x="214" y="169"/>
                    </a:lnTo>
                    <a:cubicBezTo>
                      <a:pt x="64" y="249"/>
                      <a:pt x="1" y="431"/>
                      <a:pt x="80" y="581"/>
                    </a:cubicBezTo>
                    <a:lnTo>
                      <a:pt x="1267" y="2924"/>
                    </a:lnTo>
                    <a:cubicBezTo>
                      <a:pt x="1318" y="3031"/>
                      <a:pt x="1428" y="3090"/>
                      <a:pt x="1541" y="3090"/>
                    </a:cubicBezTo>
                    <a:cubicBezTo>
                      <a:pt x="1588" y="3090"/>
                      <a:pt x="1635" y="3080"/>
                      <a:pt x="1679" y="3059"/>
                    </a:cubicBezTo>
                    <a:lnTo>
                      <a:pt x="1940" y="2917"/>
                    </a:lnTo>
                    <a:cubicBezTo>
                      <a:pt x="2091" y="2845"/>
                      <a:pt x="2154" y="2663"/>
                      <a:pt x="2075" y="2513"/>
                    </a:cubicBezTo>
                    <a:lnTo>
                      <a:pt x="887" y="169"/>
                    </a:lnTo>
                    <a:cubicBezTo>
                      <a:pt x="837" y="63"/>
                      <a:pt x="728"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6"/>
            <p:cNvGrpSpPr/>
            <p:nvPr/>
          </p:nvGrpSpPr>
          <p:grpSpPr>
            <a:xfrm>
              <a:off x="3060199" y="3758550"/>
              <a:ext cx="414428" cy="373316"/>
              <a:chOff x="2845599" y="3651250"/>
              <a:chExt cx="414428" cy="373316"/>
            </a:xfrm>
          </p:grpSpPr>
          <p:sp>
            <p:nvSpPr>
              <p:cNvPr id="458" name="Google Shape;458;p26"/>
              <p:cNvSpPr/>
              <p:nvPr/>
            </p:nvSpPr>
            <p:spPr>
              <a:xfrm flipH="1">
                <a:off x="2845599" y="3651250"/>
                <a:ext cx="414428" cy="373316"/>
              </a:xfrm>
              <a:custGeom>
                <a:avLst/>
                <a:gdLst/>
                <a:ahLst/>
                <a:cxnLst/>
                <a:rect l="l" t="t" r="r" b="b"/>
                <a:pathLst>
                  <a:path w="4918" h="4430" extrusionOk="0">
                    <a:moveTo>
                      <a:pt x="2459" y="0"/>
                    </a:moveTo>
                    <a:cubicBezTo>
                      <a:pt x="1860" y="0"/>
                      <a:pt x="1263" y="241"/>
                      <a:pt x="824" y="713"/>
                    </a:cubicBezTo>
                    <a:cubicBezTo>
                      <a:pt x="1" y="1615"/>
                      <a:pt x="56" y="3017"/>
                      <a:pt x="959" y="3848"/>
                    </a:cubicBezTo>
                    <a:cubicBezTo>
                      <a:pt x="1381" y="4237"/>
                      <a:pt x="1917" y="4430"/>
                      <a:pt x="2453" y="4430"/>
                    </a:cubicBezTo>
                    <a:cubicBezTo>
                      <a:pt x="3050" y="4430"/>
                      <a:pt x="3647" y="4189"/>
                      <a:pt x="4086" y="3713"/>
                    </a:cubicBezTo>
                    <a:cubicBezTo>
                      <a:pt x="4917" y="2819"/>
                      <a:pt x="4854" y="1418"/>
                      <a:pt x="3959" y="586"/>
                    </a:cubicBezTo>
                    <a:cubicBezTo>
                      <a:pt x="3533" y="194"/>
                      <a:pt x="2995" y="0"/>
                      <a:pt x="2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flipH="1">
                <a:off x="2911665" y="3711839"/>
                <a:ext cx="244966" cy="232332"/>
              </a:xfrm>
              <a:custGeom>
                <a:avLst/>
                <a:gdLst/>
                <a:ahLst/>
                <a:cxnLst/>
                <a:rect l="l" t="t" r="r" b="b"/>
                <a:pathLst>
                  <a:path w="2907" h="2757" extrusionOk="0">
                    <a:moveTo>
                      <a:pt x="1589" y="1"/>
                    </a:moveTo>
                    <a:cubicBezTo>
                      <a:pt x="1526" y="1"/>
                      <a:pt x="1462" y="25"/>
                      <a:pt x="1418" y="73"/>
                    </a:cubicBezTo>
                    <a:lnTo>
                      <a:pt x="650" y="881"/>
                    </a:lnTo>
                    <a:cubicBezTo>
                      <a:pt x="595" y="770"/>
                      <a:pt x="523" y="675"/>
                      <a:pt x="436" y="596"/>
                    </a:cubicBezTo>
                    <a:cubicBezTo>
                      <a:pt x="365" y="540"/>
                      <a:pt x="286" y="485"/>
                      <a:pt x="191" y="485"/>
                    </a:cubicBezTo>
                    <a:cubicBezTo>
                      <a:pt x="120" y="485"/>
                      <a:pt x="56" y="524"/>
                      <a:pt x="33" y="588"/>
                    </a:cubicBezTo>
                    <a:cubicBezTo>
                      <a:pt x="1" y="691"/>
                      <a:pt x="104" y="778"/>
                      <a:pt x="143" y="873"/>
                    </a:cubicBezTo>
                    <a:cubicBezTo>
                      <a:pt x="246" y="1126"/>
                      <a:pt x="191" y="1340"/>
                      <a:pt x="33" y="1569"/>
                    </a:cubicBezTo>
                    <a:lnTo>
                      <a:pt x="1268" y="2757"/>
                    </a:lnTo>
                    <a:lnTo>
                      <a:pt x="1418" y="2606"/>
                    </a:lnTo>
                    <a:cubicBezTo>
                      <a:pt x="1450" y="2567"/>
                      <a:pt x="1695" y="2591"/>
                      <a:pt x="1877" y="2401"/>
                    </a:cubicBezTo>
                    <a:lnTo>
                      <a:pt x="2819" y="1419"/>
                    </a:lnTo>
                    <a:cubicBezTo>
                      <a:pt x="2906" y="1324"/>
                      <a:pt x="2906" y="1174"/>
                      <a:pt x="2811" y="1079"/>
                    </a:cubicBezTo>
                    <a:cubicBezTo>
                      <a:pt x="2766" y="1033"/>
                      <a:pt x="2706" y="1011"/>
                      <a:pt x="2645" y="1011"/>
                    </a:cubicBezTo>
                    <a:cubicBezTo>
                      <a:pt x="2579" y="1011"/>
                      <a:pt x="2512" y="1037"/>
                      <a:pt x="2463" y="1086"/>
                    </a:cubicBezTo>
                    <a:cubicBezTo>
                      <a:pt x="2558" y="991"/>
                      <a:pt x="2558" y="833"/>
                      <a:pt x="2463" y="738"/>
                    </a:cubicBezTo>
                    <a:cubicBezTo>
                      <a:pt x="2413" y="696"/>
                      <a:pt x="2351" y="674"/>
                      <a:pt x="2290" y="674"/>
                    </a:cubicBezTo>
                    <a:cubicBezTo>
                      <a:pt x="2226" y="674"/>
                      <a:pt x="2163" y="698"/>
                      <a:pt x="2115" y="746"/>
                    </a:cubicBezTo>
                    <a:cubicBezTo>
                      <a:pt x="2210" y="651"/>
                      <a:pt x="2202" y="501"/>
                      <a:pt x="2107" y="406"/>
                    </a:cubicBezTo>
                    <a:cubicBezTo>
                      <a:pt x="2061" y="360"/>
                      <a:pt x="2003" y="338"/>
                      <a:pt x="1944" y="338"/>
                    </a:cubicBezTo>
                    <a:cubicBezTo>
                      <a:pt x="1880" y="338"/>
                      <a:pt x="1816" y="364"/>
                      <a:pt x="1766" y="414"/>
                    </a:cubicBezTo>
                    <a:cubicBezTo>
                      <a:pt x="1861" y="319"/>
                      <a:pt x="1853" y="160"/>
                      <a:pt x="1758" y="65"/>
                    </a:cubicBezTo>
                    <a:cubicBezTo>
                      <a:pt x="1712" y="23"/>
                      <a:pt x="1650" y="1"/>
                      <a:pt x="1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flipH="1">
                <a:off x="3037139" y="3832847"/>
                <a:ext cx="154799" cy="145450"/>
              </a:xfrm>
              <a:custGeom>
                <a:avLst/>
                <a:gdLst/>
                <a:ahLst/>
                <a:cxnLst/>
                <a:rect l="l" t="t" r="r" b="b"/>
                <a:pathLst>
                  <a:path w="1837" h="1726" extrusionOk="0">
                    <a:moveTo>
                      <a:pt x="348" y="1"/>
                    </a:moveTo>
                    <a:cubicBezTo>
                      <a:pt x="269" y="1"/>
                      <a:pt x="188" y="32"/>
                      <a:pt x="127" y="94"/>
                    </a:cubicBezTo>
                    <a:lnTo>
                      <a:pt x="119" y="102"/>
                    </a:lnTo>
                    <a:cubicBezTo>
                      <a:pt x="0" y="220"/>
                      <a:pt x="8" y="418"/>
                      <a:pt x="127" y="537"/>
                    </a:cubicBezTo>
                    <a:lnTo>
                      <a:pt x="1283" y="1638"/>
                    </a:lnTo>
                    <a:cubicBezTo>
                      <a:pt x="1341" y="1696"/>
                      <a:pt x="1419" y="1726"/>
                      <a:pt x="1496" y="1726"/>
                    </a:cubicBezTo>
                    <a:cubicBezTo>
                      <a:pt x="1575" y="1726"/>
                      <a:pt x="1654" y="1694"/>
                      <a:pt x="1710" y="1630"/>
                    </a:cubicBezTo>
                    <a:lnTo>
                      <a:pt x="1718" y="1622"/>
                    </a:lnTo>
                    <a:cubicBezTo>
                      <a:pt x="1837" y="1503"/>
                      <a:pt x="1829" y="1313"/>
                      <a:pt x="1710" y="1194"/>
                    </a:cubicBezTo>
                    <a:lnTo>
                      <a:pt x="554" y="86"/>
                    </a:lnTo>
                    <a:cubicBezTo>
                      <a:pt x="497" y="28"/>
                      <a:pt x="423"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26"/>
            <p:cNvGrpSpPr/>
            <p:nvPr/>
          </p:nvGrpSpPr>
          <p:grpSpPr>
            <a:xfrm>
              <a:off x="1861404" y="3490387"/>
              <a:ext cx="469033" cy="422361"/>
              <a:chOff x="1598779" y="3296062"/>
              <a:chExt cx="469033" cy="422361"/>
            </a:xfrm>
          </p:grpSpPr>
          <p:sp>
            <p:nvSpPr>
              <p:cNvPr id="462" name="Google Shape;462;p26"/>
              <p:cNvSpPr/>
              <p:nvPr/>
            </p:nvSpPr>
            <p:spPr>
              <a:xfrm flipH="1">
                <a:off x="1598779" y="3296062"/>
                <a:ext cx="469033" cy="422361"/>
              </a:xfrm>
              <a:custGeom>
                <a:avLst/>
                <a:gdLst/>
                <a:ahLst/>
                <a:cxnLst/>
                <a:rect l="l" t="t" r="r" b="b"/>
                <a:pathLst>
                  <a:path w="5566" h="5012" extrusionOk="0">
                    <a:moveTo>
                      <a:pt x="2784" y="1"/>
                    </a:moveTo>
                    <a:cubicBezTo>
                      <a:pt x="2108" y="1"/>
                      <a:pt x="1435" y="273"/>
                      <a:pt x="942" y="811"/>
                    </a:cubicBezTo>
                    <a:cubicBezTo>
                      <a:pt x="0" y="1825"/>
                      <a:pt x="71" y="3416"/>
                      <a:pt x="1085" y="4350"/>
                    </a:cubicBezTo>
                    <a:cubicBezTo>
                      <a:pt x="1568" y="4792"/>
                      <a:pt x="2178" y="5011"/>
                      <a:pt x="2785" y="5011"/>
                    </a:cubicBezTo>
                    <a:cubicBezTo>
                      <a:pt x="3460" y="5011"/>
                      <a:pt x="4132" y="4741"/>
                      <a:pt x="4624" y="4208"/>
                    </a:cubicBezTo>
                    <a:cubicBezTo>
                      <a:pt x="5566" y="3186"/>
                      <a:pt x="5502" y="1603"/>
                      <a:pt x="4481" y="661"/>
                    </a:cubicBezTo>
                    <a:cubicBezTo>
                      <a:pt x="3998" y="219"/>
                      <a:pt x="3390"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flipH="1">
                <a:off x="1672851" y="3364908"/>
                <a:ext cx="277577" cy="262417"/>
              </a:xfrm>
              <a:custGeom>
                <a:avLst/>
                <a:gdLst/>
                <a:ahLst/>
                <a:cxnLst/>
                <a:rect l="l" t="t" r="r" b="b"/>
                <a:pathLst>
                  <a:path w="3294" h="3114" extrusionOk="0">
                    <a:moveTo>
                      <a:pt x="1799" y="0"/>
                    </a:moveTo>
                    <a:cubicBezTo>
                      <a:pt x="1726" y="0"/>
                      <a:pt x="1653" y="28"/>
                      <a:pt x="1600" y="81"/>
                    </a:cubicBezTo>
                    <a:lnTo>
                      <a:pt x="729" y="992"/>
                    </a:lnTo>
                    <a:cubicBezTo>
                      <a:pt x="673" y="873"/>
                      <a:pt x="586" y="762"/>
                      <a:pt x="491" y="675"/>
                    </a:cubicBezTo>
                    <a:cubicBezTo>
                      <a:pt x="417" y="608"/>
                      <a:pt x="335" y="548"/>
                      <a:pt x="240" y="548"/>
                    </a:cubicBezTo>
                    <a:cubicBezTo>
                      <a:pt x="234" y="548"/>
                      <a:pt x="228" y="548"/>
                      <a:pt x="222" y="548"/>
                    </a:cubicBezTo>
                    <a:cubicBezTo>
                      <a:pt x="143" y="548"/>
                      <a:pt x="64" y="588"/>
                      <a:pt x="40" y="667"/>
                    </a:cubicBezTo>
                    <a:cubicBezTo>
                      <a:pt x="1" y="778"/>
                      <a:pt x="111" y="873"/>
                      <a:pt x="159" y="984"/>
                    </a:cubicBezTo>
                    <a:cubicBezTo>
                      <a:pt x="278" y="1277"/>
                      <a:pt x="214" y="1514"/>
                      <a:pt x="40" y="1776"/>
                    </a:cubicBezTo>
                    <a:lnTo>
                      <a:pt x="1441" y="3113"/>
                    </a:lnTo>
                    <a:lnTo>
                      <a:pt x="1600" y="2947"/>
                    </a:lnTo>
                    <a:cubicBezTo>
                      <a:pt x="1647" y="2900"/>
                      <a:pt x="1924" y="2923"/>
                      <a:pt x="2122" y="2710"/>
                    </a:cubicBezTo>
                    <a:lnTo>
                      <a:pt x="3183" y="1601"/>
                    </a:lnTo>
                    <a:cubicBezTo>
                      <a:pt x="3294" y="1498"/>
                      <a:pt x="3286" y="1324"/>
                      <a:pt x="3175" y="1213"/>
                    </a:cubicBezTo>
                    <a:cubicBezTo>
                      <a:pt x="3126" y="1164"/>
                      <a:pt x="3060" y="1140"/>
                      <a:pt x="2992" y="1140"/>
                    </a:cubicBezTo>
                    <a:cubicBezTo>
                      <a:pt x="2919" y="1140"/>
                      <a:pt x="2845" y="1168"/>
                      <a:pt x="2787" y="1221"/>
                    </a:cubicBezTo>
                    <a:cubicBezTo>
                      <a:pt x="2898" y="1118"/>
                      <a:pt x="2890" y="944"/>
                      <a:pt x="2779" y="833"/>
                    </a:cubicBezTo>
                    <a:cubicBezTo>
                      <a:pt x="2726" y="784"/>
                      <a:pt x="2658" y="760"/>
                      <a:pt x="2590" y="760"/>
                    </a:cubicBezTo>
                    <a:cubicBezTo>
                      <a:pt x="2517" y="760"/>
                      <a:pt x="2445" y="788"/>
                      <a:pt x="2391" y="841"/>
                    </a:cubicBezTo>
                    <a:cubicBezTo>
                      <a:pt x="2494" y="738"/>
                      <a:pt x="2494" y="564"/>
                      <a:pt x="2383" y="453"/>
                    </a:cubicBezTo>
                    <a:cubicBezTo>
                      <a:pt x="2330" y="404"/>
                      <a:pt x="2262" y="380"/>
                      <a:pt x="2195" y="380"/>
                    </a:cubicBezTo>
                    <a:cubicBezTo>
                      <a:pt x="2122" y="380"/>
                      <a:pt x="2049" y="408"/>
                      <a:pt x="1996" y="461"/>
                    </a:cubicBezTo>
                    <a:cubicBezTo>
                      <a:pt x="2098" y="358"/>
                      <a:pt x="2098" y="184"/>
                      <a:pt x="1988" y="73"/>
                    </a:cubicBezTo>
                    <a:cubicBezTo>
                      <a:pt x="1934" y="24"/>
                      <a:pt x="1866" y="0"/>
                      <a:pt x="1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flipH="1">
                <a:off x="1814251" y="3500242"/>
                <a:ext cx="176877" cy="167192"/>
              </a:xfrm>
              <a:custGeom>
                <a:avLst/>
                <a:gdLst/>
                <a:ahLst/>
                <a:cxnLst/>
                <a:rect l="l" t="t" r="r" b="b"/>
                <a:pathLst>
                  <a:path w="2099" h="1984" extrusionOk="0">
                    <a:moveTo>
                      <a:pt x="397" y="0"/>
                    </a:moveTo>
                    <a:cubicBezTo>
                      <a:pt x="318" y="0"/>
                      <a:pt x="239" y="30"/>
                      <a:pt x="183" y="90"/>
                    </a:cubicBezTo>
                    <a:lnTo>
                      <a:pt x="119" y="162"/>
                    </a:lnTo>
                    <a:cubicBezTo>
                      <a:pt x="1" y="280"/>
                      <a:pt x="1" y="478"/>
                      <a:pt x="127" y="589"/>
                    </a:cubicBezTo>
                    <a:lnTo>
                      <a:pt x="1489" y="1895"/>
                    </a:lnTo>
                    <a:cubicBezTo>
                      <a:pt x="1547" y="1954"/>
                      <a:pt x="1625" y="1983"/>
                      <a:pt x="1702" y="1983"/>
                    </a:cubicBezTo>
                    <a:cubicBezTo>
                      <a:pt x="1781" y="1983"/>
                      <a:pt x="1860" y="1952"/>
                      <a:pt x="1916" y="1887"/>
                    </a:cubicBezTo>
                    <a:lnTo>
                      <a:pt x="1980" y="1824"/>
                    </a:lnTo>
                    <a:cubicBezTo>
                      <a:pt x="2099" y="1697"/>
                      <a:pt x="2099" y="1507"/>
                      <a:pt x="1972" y="1389"/>
                    </a:cubicBezTo>
                    <a:lnTo>
                      <a:pt x="610" y="82"/>
                    </a:lnTo>
                    <a:cubicBezTo>
                      <a:pt x="552" y="28"/>
                      <a:pt x="474"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26"/>
            <p:cNvGrpSpPr/>
            <p:nvPr/>
          </p:nvGrpSpPr>
          <p:grpSpPr>
            <a:xfrm>
              <a:off x="1383700" y="1960951"/>
              <a:ext cx="581867" cy="543626"/>
              <a:chOff x="1169100" y="1853651"/>
              <a:chExt cx="581867" cy="543626"/>
            </a:xfrm>
          </p:grpSpPr>
          <p:sp>
            <p:nvSpPr>
              <p:cNvPr id="466" name="Google Shape;466;p26"/>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26"/>
            <p:cNvGrpSpPr/>
            <p:nvPr/>
          </p:nvGrpSpPr>
          <p:grpSpPr>
            <a:xfrm>
              <a:off x="2564884" y="441341"/>
              <a:ext cx="769278" cy="674581"/>
              <a:chOff x="1565409" y="2345016"/>
              <a:chExt cx="769278" cy="674581"/>
            </a:xfrm>
          </p:grpSpPr>
          <p:sp>
            <p:nvSpPr>
              <p:cNvPr id="470" name="Google Shape;470;p26"/>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26"/>
            <p:cNvSpPr/>
            <p:nvPr/>
          </p:nvSpPr>
          <p:spPr>
            <a:xfrm flipH="1">
              <a:off x="2083993" y="2894437"/>
              <a:ext cx="256932" cy="231068"/>
            </a:xfrm>
            <a:custGeom>
              <a:avLst/>
              <a:gdLst/>
              <a:ahLst/>
              <a:cxnLst/>
              <a:rect l="l" t="t" r="r" b="b"/>
              <a:pathLst>
                <a:path w="3049" h="2742" extrusionOk="0">
                  <a:moveTo>
                    <a:pt x="2237" y="0"/>
                  </a:moveTo>
                  <a:cubicBezTo>
                    <a:pt x="2180" y="0"/>
                    <a:pt x="2123" y="7"/>
                    <a:pt x="2067" y="20"/>
                  </a:cubicBezTo>
                  <a:cubicBezTo>
                    <a:pt x="1576" y="139"/>
                    <a:pt x="1434" y="875"/>
                    <a:pt x="1434" y="875"/>
                  </a:cubicBezTo>
                  <a:cubicBezTo>
                    <a:pt x="1434" y="875"/>
                    <a:pt x="1092" y="671"/>
                    <a:pt x="747" y="671"/>
                  </a:cubicBezTo>
                  <a:cubicBezTo>
                    <a:pt x="616" y="671"/>
                    <a:pt x="486" y="700"/>
                    <a:pt x="373" y="780"/>
                  </a:cubicBezTo>
                  <a:cubicBezTo>
                    <a:pt x="120" y="954"/>
                    <a:pt x="1" y="1279"/>
                    <a:pt x="72" y="1580"/>
                  </a:cubicBezTo>
                  <a:cubicBezTo>
                    <a:pt x="135" y="1849"/>
                    <a:pt x="317" y="2047"/>
                    <a:pt x="547" y="2134"/>
                  </a:cubicBezTo>
                  <a:lnTo>
                    <a:pt x="2107" y="2728"/>
                  </a:lnTo>
                  <a:cubicBezTo>
                    <a:pt x="2131" y="2737"/>
                    <a:pt x="2156" y="2742"/>
                    <a:pt x="2180" y="2742"/>
                  </a:cubicBezTo>
                  <a:cubicBezTo>
                    <a:pt x="2258" y="2742"/>
                    <a:pt x="2330" y="2695"/>
                    <a:pt x="2360" y="2617"/>
                  </a:cubicBezTo>
                  <a:lnTo>
                    <a:pt x="2962" y="1057"/>
                  </a:lnTo>
                  <a:cubicBezTo>
                    <a:pt x="3049" y="828"/>
                    <a:pt x="3025" y="558"/>
                    <a:pt x="2867" y="329"/>
                  </a:cubicBezTo>
                  <a:cubicBezTo>
                    <a:pt x="2725" y="123"/>
                    <a:pt x="2484" y="0"/>
                    <a:pt x="2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cxnSp>
        <p:nvCxnSpPr>
          <p:cNvPr id="534" name="Google Shape;534;p30"/>
          <p:cNvCxnSpPr/>
          <p:nvPr/>
        </p:nvCxnSpPr>
        <p:spPr>
          <a:xfrm rot="10800000">
            <a:off x="-123300" y="3512475"/>
            <a:ext cx="4758900" cy="1666800"/>
          </a:xfrm>
          <a:prstGeom prst="straightConnector1">
            <a:avLst/>
          </a:prstGeom>
          <a:noFill/>
          <a:ln w="9525" cap="flat" cmpd="sng">
            <a:solidFill>
              <a:schemeClr val="dk1"/>
            </a:solidFill>
            <a:prstDash val="dash"/>
            <a:round/>
            <a:headEnd type="none" w="med" len="med"/>
            <a:tailEnd type="none" w="med" len="med"/>
          </a:ln>
        </p:spPr>
      </p:cxnSp>
      <p:sp>
        <p:nvSpPr>
          <p:cNvPr id="535" name="Google Shape;535;p30"/>
          <p:cNvSpPr txBox="1">
            <a:spLocks noGrp="1"/>
          </p:cNvSpPr>
          <p:nvPr>
            <p:ph type="title"/>
          </p:nvPr>
        </p:nvSpPr>
        <p:spPr>
          <a:xfrm>
            <a:off x="4087331" y="2571700"/>
            <a:ext cx="458985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Định nghĩa</a:t>
            </a:r>
            <a:endParaRPr/>
          </a:p>
        </p:txBody>
      </p:sp>
      <p:sp>
        <p:nvSpPr>
          <p:cNvPr id="536" name="Google Shape;536;p30"/>
          <p:cNvSpPr txBox="1">
            <a:spLocks noGrp="1"/>
          </p:cNvSpPr>
          <p:nvPr>
            <p:ph type="title" idx="2"/>
          </p:nvPr>
        </p:nvSpPr>
        <p:spPr>
          <a:xfrm>
            <a:off x="5621125" y="1729950"/>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pic>
        <p:nvPicPr>
          <p:cNvPr id="537" name="Google Shape;537;p30"/>
          <p:cNvPicPr preferRelativeResize="0">
            <a:picLocks noGrp="1"/>
          </p:cNvPicPr>
          <p:nvPr>
            <p:ph type="pic" idx="3"/>
          </p:nvPr>
        </p:nvPicPr>
        <p:blipFill rotWithShape="1">
          <a:blip r:embed="rId3">
            <a:alphaModFix/>
          </a:blip>
          <a:srcRect l="25393" r="23316"/>
          <a:stretch/>
        </p:blipFill>
        <p:spPr>
          <a:xfrm>
            <a:off x="713225" y="539500"/>
            <a:ext cx="3127700" cy="4064400"/>
          </a:xfrm>
          <a:prstGeom prst="rect">
            <a:avLst/>
          </a:prstGeom>
        </p:spPr>
      </p:pic>
      <p:grpSp>
        <p:nvGrpSpPr>
          <p:cNvPr id="538" name="Google Shape;538;p30"/>
          <p:cNvGrpSpPr/>
          <p:nvPr/>
        </p:nvGrpSpPr>
        <p:grpSpPr>
          <a:xfrm>
            <a:off x="323975" y="328211"/>
            <a:ext cx="778480" cy="727317"/>
            <a:chOff x="1169100" y="1853651"/>
            <a:chExt cx="581867" cy="543626"/>
          </a:xfrm>
        </p:grpSpPr>
        <p:sp>
          <p:nvSpPr>
            <p:cNvPr id="539" name="Google Shape;539;p30"/>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4987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5" y="767298"/>
            <a:ext cx="4724432" cy="8633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Định nghĩa 1: </a:t>
            </a:r>
            <a:br>
              <a:rPr lang="en"/>
            </a:br>
            <a:r>
              <a:rPr lang="en"/>
              <a:t>Bậc của nút</a:t>
            </a:r>
            <a:endParaRPr/>
          </a:p>
        </p:txBody>
      </p:sp>
      <p:sp>
        <p:nvSpPr>
          <p:cNvPr id="517" name="Google Shape;517;p29"/>
          <p:cNvSpPr txBox="1">
            <a:spLocks noGrp="1"/>
          </p:cNvSpPr>
          <p:nvPr>
            <p:ph type="subTitle" idx="1"/>
          </p:nvPr>
        </p:nvSpPr>
        <p:spPr>
          <a:xfrm>
            <a:off x="817562" y="1630679"/>
            <a:ext cx="7607815" cy="86338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a:t>Bậc của nút (</a:t>
            </a:r>
            <a:r>
              <a:rPr lang="en-US" sz="1400"/>
              <a:t>Node Degree</a:t>
            </a:r>
            <a:r>
              <a:rPr lang="vi-VN" sz="1400"/>
              <a:t>): nó biểu thị phạm vi ảnh hưởng của người dùng i trong mạng xã hội, tức là số lượng tất cả các cạnh liên quan đến nút (người dùng) i được ký hiệu là bậc của nút, được biểu thị như sau:</a:t>
            </a:r>
            <a:endParaRPr lang="en-US" sz="1400"/>
          </a:p>
        </p:txBody>
      </p:sp>
      <p:grpSp>
        <p:nvGrpSpPr>
          <p:cNvPr id="519" name="Google Shape;519;p29"/>
          <p:cNvGrpSpPr/>
          <p:nvPr/>
        </p:nvGrpSpPr>
        <p:grpSpPr>
          <a:xfrm>
            <a:off x="8026698" y="202191"/>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age20.png" descr="A close up of a text&#10;&#10;Description automatically generated with medium confidence">
            <a:extLst>
              <a:ext uri="{FF2B5EF4-FFF2-40B4-BE49-F238E27FC236}">
                <a16:creationId xmlns:a16="http://schemas.microsoft.com/office/drawing/2014/main" id="{55862E82-BCDA-9785-4C3F-21696BFD8DF1}"/>
              </a:ext>
            </a:extLst>
          </p:cNvPr>
          <p:cNvPicPr/>
          <p:nvPr/>
        </p:nvPicPr>
        <p:blipFill>
          <a:blip r:embed="rId3"/>
          <a:srcRect/>
          <a:stretch>
            <a:fillRect/>
          </a:stretch>
        </p:blipFill>
        <p:spPr>
          <a:xfrm>
            <a:off x="2962531" y="2571750"/>
            <a:ext cx="3317875" cy="982345"/>
          </a:xfrm>
          <a:prstGeom prst="rect">
            <a:avLst/>
          </a:prstGeom>
          <a:ln>
            <a:solidFill>
              <a:schemeClr val="tx1"/>
            </a:solidFill>
          </a:ln>
        </p:spPr>
      </p:pic>
      <p:sp>
        <p:nvSpPr>
          <p:cNvPr id="5" name="Google Shape;517;p29">
            <a:extLst>
              <a:ext uri="{FF2B5EF4-FFF2-40B4-BE49-F238E27FC236}">
                <a16:creationId xmlns:a16="http://schemas.microsoft.com/office/drawing/2014/main" id="{F54EEF04-CDD9-2856-142F-1633A2749810}"/>
              </a:ext>
            </a:extLst>
          </p:cNvPr>
          <p:cNvSpPr txBox="1">
            <a:spLocks/>
          </p:cNvSpPr>
          <p:nvPr/>
        </p:nvSpPr>
        <p:spPr>
          <a:xfrm>
            <a:off x="817562" y="3666747"/>
            <a:ext cx="7470362" cy="8633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buFont typeface="Baloo 2"/>
              <a:buNone/>
            </a:pPr>
            <a:r>
              <a:rPr lang="vi-VN" sz="1400"/>
              <a:t>trong đó:</a:t>
            </a:r>
          </a:p>
          <a:p>
            <a:pPr marL="0" indent="0">
              <a:buFont typeface="Baloo 2"/>
              <a:buNone/>
            </a:pPr>
            <a:r>
              <a:rPr lang="vi-VN" sz="1400"/>
              <a:t>- k</a:t>
            </a:r>
            <a:r>
              <a:rPr lang="en-US" sz="1400"/>
              <a:t>_</a:t>
            </a:r>
            <a:r>
              <a:rPr lang="vi-VN" sz="1400"/>
              <a:t>in là số lượng tất cả các cạnh liên quan đến nút i.</a:t>
            </a:r>
          </a:p>
          <a:p>
            <a:pPr marL="0" indent="0">
              <a:buFont typeface="Baloo 2"/>
              <a:buNone/>
            </a:pPr>
            <a:r>
              <a:rPr lang="vi-VN" sz="1400"/>
              <a:t>- k</a:t>
            </a:r>
            <a:r>
              <a:rPr lang="en-US" sz="1400"/>
              <a:t>_</a:t>
            </a:r>
            <a:r>
              <a:rPr lang="vi-VN" sz="1400"/>
              <a:t>out là số lượng tất cả các cạnh liên quan từ nút i.</a:t>
            </a:r>
          </a:p>
          <a:p>
            <a:pPr marL="0" indent="0">
              <a:buFont typeface="Baloo 2"/>
              <a:buNone/>
            </a:pPr>
            <a:r>
              <a:rPr lang="vi-VN" sz="1400"/>
              <a:t>Vì vậy, k</a:t>
            </a:r>
            <a:r>
              <a:rPr lang="en-US" sz="1400"/>
              <a:t>_</a:t>
            </a:r>
            <a:r>
              <a:rPr lang="vi-VN" sz="1400"/>
              <a:t>in là bậc vào của nút i và k</a:t>
            </a:r>
            <a:r>
              <a:rPr lang="en-US" sz="1400"/>
              <a:t>_</a:t>
            </a:r>
            <a:r>
              <a:rPr lang="vi-VN" sz="1400"/>
              <a:t>out là bậc ra của nút i.</a:t>
            </a:r>
          </a:p>
        </p:txBody>
      </p:sp>
    </p:spTree>
    <p:extLst>
      <p:ext uri="{BB962C8B-B14F-4D97-AF65-F5344CB8AC3E}">
        <p14:creationId xmlns:p14="http://schemas.microsoft.com/office/powerpoint/2010/main" val="144369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767298"/>
            <a:ext cx="6426715" cy="8633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Định nghĩa 2: </a:t>
            </a:r>
            <a:br>
              <a:rPr lang="en-US"/>
            </a:br>
            <a:r>
              <a:rPr lang="vi-VN"/>
              <a:t>Tương đồng trong Cộng đồng Xã hội</a:t>
            </a:r>
            <a:endParaRPr lang="en-US"/>
          </a:p>
        </p:txBody>
      </p:sp>
      <p:sp>
        <p:nvSpPr>
          <p:cNvPr id="517" name="Google Shape;517;p29"/>
          <p:cNvSpPr txBox="1">
            <a:spLocks noGrp="1"/>
          </p:cNvSpPr>
          <p:nvPr>
            <p:ph type="subTitle" idx="1"/>
          </p:nvPr>
        </p:nvSpPr>
        <p:spPr>
          <a:xfrm>
            <a:off x="817562" y="1630679"/>
            <a:ext cx="7607815" cy="86338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a:t> Social Community Similarity: </a:t>
            </a:r>
            <a:r>
              <a:rPr lang="vi-VN" sz="1400"/>
              <a:t>biểu thị sự tương tự cộng đồng xã hội giữa người dùng i và cộng đồng cj, được đo lường dựa trên các thuộc tính xã hội. Tương tự cộng đồng xã hội giữa người dùng i và cộng đồng cj được định nghĩa như sau:</a:t>
            </a:r>
            <a:endParaRPr lang="en-US" sz="1400"/>
          </a:p>
        </p:txBody>
      </p:sp>
      <p:grpSp>
        <p:nvGrpSpPr>
          <p:cNvPr id="519" name="Google Shape;519;p29"/>
          <p:cNvGrpSpPr/>
          <p:nvPr/>
        </p:nvGrpSpPr>
        <p:grpSpPr>
          <a:xfrm>
            <a:off x="8026698" y="202191"/>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517;p29">
            <a:extLst>
              <a:ext uri="{FF2B5EF4-FFF2-40B4-BE49-F238E27FC236}">
                <a16:creationId xmlns:a16="http://schemas.microsoft.com/office/drawing/2014/main" id="{F54EEF04-CDD9-2856-142F-1633A2749810}"/>
              </a:ext>
            </a:extLst>
          </p:cNvPr>
          <p:cNvSpPr txBox="1">
            <a:spLocks/>
          </p:cNvSpPr>
          <p:nvPr/>
        </p:nvSpPr>
        <p:spPr>
          <a:xfrm>
            <a:off x="836819" y="3165268"/>
            <a:ext cx="7470362" cy="8633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buFont typeface="Baloo 2"/>
              <a:buNone/>
            </a:pPr>
            <a:r>
              <a:rPr lang="vi-VN" sz="1400"/>
              <a:t>Sự giao nhau </a:t>
            </a:r>
            <a:r>
              <a:rPr lang="el-GR" sz="1400"/>
              <a:t>γ</a:t>
            </a:r>
            <a:r>
              <a:rPr lang="vi-VN" sz="1400"/>
              <a:t>i,j của tập hợp thuộc tính xã hội giữa người dùng i và cộng đồng cj</a:t>
            </a:r>
            <a:r>
              <a:rPr lang="en-US" sz="1400"/>
              <a:t> giúp </a:t>
            </a:r>
            <a:r>
              <a:rPr lang="vi-VN" sz="1400"/>
              <a:t>đo lường sự tương đồng giữa các thuộc tính xã hội của người dùng và cộng đồng</a:t>
            </a:r>
            <a:r>
              <a:rPr lang="en-US" sz="1400"/>
              <a:t>,</a:t>
            </a:r>
            <a:r>
              <a:rPr lang="vi-VN" sz="1400"/>
              <a:t> được định nghĩa như sau:</a:t>
            </a:r>
            <a:endParaRPr lang="en-US" sz="1400"/>
          </a:p>
          <a:p>
            <a:pPr marL="0" indent="0">
              <a:buFont typeface="Baloo 2"/>
              <a:buNone/>
            </a:pPr>
            <a:endParaRPr lang="en-US" sz="1400"/>
          </a:p>
          <a:p>
            <a:pPr marL="0" indent="0">
              <a:buFont typeface="Baloo 2"/>
              <a:buNone/>
            </a:pPr>
            <a:endParaRPr lang="vi-VN" sz="1400"/>
          </a:p>
        </p:txBody>
      </p:sp>
      <p:pic>
        <p:nvPicPr>
          <p:cNvPr id="12" name="image17.png" descr="A black and white math symbols&#10;&#10;Description automatically generated">
            <a:extLst>
              <a:ext uri="{FF2B5EF4-FFF2-40B4-BE49-F238E27FC236}">
                <a16:creationId xmlns:a16="http://schemas.microsoft.com/office/drawing/2014/main" id="{E67E6571-5E43-1314-AA42-08591B5AE5D5}"/>
              </a:ext>
            </a:extLst>
          </p:cNvPr>
          <p:cNvPicPr/>
          <p:nvPr/>
        </p:nvPicPr>
        <p:blipFill rotWithShape="1">
          <a:blip r:embed="rId3"/>
          <a:srcRect r="3327"/>
          <a:stretch/>
        </p:blipFill>
        <p:spPr bwMode="auto">
          <a:xfrm>
            <a:off x="3553460" y="2384586"/>
            <a:ext cx="2037080" cy="706755"/>
          </a:xfrm>
          <a:prstGeom prst="rect">
            <a:avLst/>
          </a:prstGeom>
          <a:ln>
            <a:solidFill>
              <a:schemeClr val="tx1"/>
            </a:solidFill>
          </a:ln>
          <a:extLst>
            <a:ext uri="{53640926-AAD7-44D8-BBD7-CCE9431645EC}">
              <a14:shadowObscured xmlns:a14="http://schemas.microsoft.com/office/drawing/2010/main"/>
            </a:ext>
          </a:extLst>
        </p:spPr>
      </p:pic>
      <p:pic>
        <p:nvPicPr>
          <p:cNvPr id="13" name="image11.png" descr="A black and white image of a symbol&#10;&#10;Description automatically generated with medium confidence">
            <a:extLst>
              <a:ext uri="{FF2B5EF4-FFF2-40B4-BE49-F238E27FC236}">
                <a16:creationId xmlns:a16="http://schemas.microsoft.com/office/drawing/2014/main" id="{EDB00030-D70B-E1BD-6A6B-31ABA23EC82A}"/>
              </a:ext>
            </a:extLst>
          </p:cNvPr>
          <p:cNvPicPr/>
          <p:nvPr/>
        </p:nvPicPr>
        <p:blipFill>
          <a:blip r:embed="rId4"/>
          <a:srcRect/>
          <a:stretch>
            <a:fillRect/>
          </a:stretch>
        </p:blipFill>
        <p:spPr>
          <a:xfrm>
            <a:off x="3709987" y="4028649"/>
            <a:ext cx="1724025" cy="482600"/>
          </a:xfrm>
          <a:prstGeom prst="rect">
            <a:avLst/>
          </a:prstGeom>
          <a:ln>
            <a:solidFill>
              <a:schemeClr val="tx1"/>
            </a:solidFill>
          </a:ln>
        </p:spPr>
      </p:pic>
    </p:spTree>
    <p:extLst>
      <p:ext uri="{BB962C8B-B14F-4D97-AF65-F5344CB8AC3E}">
        <p14:creationId xmlns:p14="http://schemas.microsoft.com/office/powerpoint/2010/main" val="3608380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5" y="767298"/>
            <a:ext cx="4724432" cy="8633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Định nghĩa 3: </a:t>
            </a:r>
            <a:br>
              <a:rPr lang="en"/>
            </a:br>
            <a:r>
              <a:rPr lang="vi-VN" sz="2800"/>
              <a:t>Tương đồng thuộc tính nút</a:t>
            </a:r>
            <a:endParaRPr/>
          </a:p>
        </p:txBody>
      </p:sp>
      <p:sp>
        <p:nvSpPr>
          <p:cNvPr id="517" name="Google Shape;517;p29"/>
          <p:cNvSpPr txBox="1">
            <a:spLocks noGrp="1"/>
          </p:cNvSpPr>
          <p:nvPr>
            <p:ph type="subTitle" idx="1"/>
          </p:nvPr>
        </p:nvSpPr>
        <p:spPr>
          <a:xfrm>
            <a:off x="817562" y="1630679"/>
            <a:ext cx="7607815" cy="86338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a:t>Tương đồng thuộc tính nút</a:t>
            </a:r>
            <a:r>
              <a:rPr lang="en-US" sz="1400"/>
              <a:t> (Node Attribute Similarity)</a:t>
            </a:r>
            <a:r>
              <a:rPr lang="vi-VN" sz="1400"/>
              <a:t>: nó biểu thị tương tự thuộc tính nút của người dùng i đối với người dùng z, cũng được đo lường dựa trên các thuộc tính xã hội. Tương tự thuộc tính nút của người dùng i đối với người dùng z được định nghĩa như sau:</a:t>
            </a:r>
            <a:endParaRPr lang="en-US" sz="1400"/>
          </a:p>
        </p:txBody>
      </p:sp>
      <p:grpSp>
        <p:nvGrpSpPr>
          <p:cNvPr id="519" name="Google Shape;519;p29"/>
          <p:cNvGrpSpPr/>
          <p:nvPr/>
        </p:nvGrpSpPr>
        <p:grpSpPr>
          <a:xfrm>
            <a:off x="8026698" y="202191"/>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517;p29">
            <a:extLst>
              <a:ext uri="{FF2B5EF4-FFF2-40B4-BE49-F238E27FC236}">
                <a16:creationId xmlns:a16="http://schemas.microsoft.com/office/drawing/2014/main" id="{F54EEF04-CDD9-2856-142F-1633A2749810}"/>
              </a:ext>
            </a:extLst>
          </p:cNvPr>
          <p:cNvSpPr txBox="1">
            <a:spLocks/>
          </p:cNvSpPr>
          <p:nvPr/>
        </p:nvSpPr>
        <p:spPr>
          <a:xfrm>
            <a:off x="817562" y="3357441"/>
            <a:ext cx="7470362" cy="5211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buFont typeface="Baloo 2"/>
              <a:buNone/>
            </a:pPr>
            <a:r>
              <a:rPr lang="vi-VN" sz="1400"/>
              <a:t>Sự giao nhau </a:t>
            </a:r>
            <a:r>
              <a:rPr lang="el-GR" sz="1400"/>
              <a:t>Ω</a:t>
            </a:r>
            <a:r>
              <a:rPr lang="vi-VN" sz="1400"/>
              <a:t>i,j của tập hợp thuộc tính xã hội giữa người dùng i và cộng đồng cj được định nghĩa như sau:</a:t>
            </a:r>
          </a:p>
        </p:txBody>
      </p:sp>
      <p:pic>
        <p:nvPicPr>
          <p:cNvPr id="6" name="image13.png" descr="A black and white math symbols&#10;&#10;Description automatically generated">
            <a:extLst>
              <a:ext uri="{FF2B5EF4-FFF2-40B4-BE49-F238E27FC236}">
                <a16:creationId xmlns:a16="http://schemas.microsoft.com/office/drawing/2014/main" id="{05C40462-7D73-7A16-D37F-85E7A4D2EEA1}"/>
              </a:ext>
            </a:extLst>
          </p:cNvPr>
          <p:cNvPicPr/>
          <p:nvPr/>
        </p:nvPicPr>
        <p:blipFill>
          <a:blip r:embed="rId3"/>
          <a:srcRect/>
          <a:stretch>
            <a:fillRect/>
          </a:stretch>
        </p:blipFill>
        <p:spPr>
          <a:xfrm>
            <a:off x="3402965" y="2464753"/>
            <a:ext cx="2338070" cy="723265"/>
          </a:xfrm>
          <a:prstGeom prst="rect">
            <a:avLst/>
          </a:prstGeom>
          <a:ln>
            <a:solidFill>
              <a:schemeClr val="tx1"/>
            </a:solidFill>
          </a:ln>
        </p:spPr>
      </p:pic>
      <p:pic>
        <p:nvPicPr>
          <p:cNvPr id="9" name="image7.png" descr="A black and white image of a symbol&#10;&#10;Description automatically generated">
            <a:extLst>
              <a:ext uri="{FF2B5EF4-FFF2-40B4-BE49-F238E27FC236}">
                <a16:creationId xmlns:a16="http://schemas.microsoft.com/office/drawing/2014/main" id="{F64A041B-B0BF-31F6-09AC-F03BD40C495E}"/>
              </a:ext>
            </a:extLst>
          </p:cNvPr>
          <p:cNvPicPr/>
          <p:nvPr/>
        </p:nvPicPr>
        <p:blipFill>
          <a:blip r:embed="rId4"/>
          <a:srcRect/>
          <a:stretch>
            <a:fillRect/>
          </a:stretch>
        </p:blipFill>
        <p:spPr>
          <a:xfrm>
            <a:off x="3781853" y="4119072"/>
            <a:ext cx="1541780" cy="488950"/>
          </a:xfrm>
          <a:prstGeom prst="rect">
            <a:avLst/>
          </a:prstGeom>
          <a:ln>
            <a:solidFill>
              <a:schemeClr val="tx1"/>
            </a:solidFill>
          </a:ln>
        </p:spPr>
      </p:pic>
    </p:spTree>
    <p:extLst>
      <p:ext uri="{BB962C8B-B14F-4D97-AF65-F5344CB8AC3E}">
        <p14:creationId xmlns:p14="http://schemas.microsoft.com/office/powerpoint/2010/main" val="3551926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767298"/>
            <a:ext cx="5824735" cy="8633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Định nghĩa 4: </a:t>
            </a:r>
            <a:br>
              <a:rPr lang="en"/>
            </a:br>
            <a:r>
              <a:rPr lang="vi-VN" sz="2800"/>
              <a:t>Sở thích của Nút</a:t>
            </a:r>
            <a:endParaRPr/>
          </a:p>
        </p:txBody>
      </p:sp>
      <p:sp>
        <p:nvSpPr>
          <p:cNvPr id="517" name="Google Shape;517;p29"/>
          <p:cNvSpPr txBox="1">
            <a:spLocks noGrp="1"/>
          </p:cNvSpPr>
          <p:nvPr>
            <p:ph type="subTitle" idx="1"/>
          </p:nvPr>
        </p:nvSpPr>
        <p:spPr>
          <a:xfrm>
            <a:off x="817562" y="1630679"/>
            <a:ext cx="7607815" cy="86338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a:t>Sở thích của Nút</a:t>
            </a:r>
            <a:r>
              <a:rPr lang="en-US" sz="1400"/>
              <a:t> (Node Interest)</a:t>
            </a:r>
            <a:r>
              <a:rPr lang="vi-VN" sz="1400"/>
              <a:t>: được sử dụng để đo lường sở thích của một người dùng, trong đó một sở thích của mỗi người dùng được biểu thị dưới dạng &lt;Interest_type,weight&gt;, trong đó Interest_type biểu thị sở thích cụ thể và weight biểu thị trọng lượng tương ứng. Do đó, các sở thích của người dùng i được định nghĩa như sau:</a:t>
            </a:r>
            <a:endParaRPr lang="en-US" sz="1400"/>
          </a:p>
        </p:txBody>
      </p:sp>
      <p:grpSp>
        <p:nvGrpSpPr>
          <p:cNvPr id="519" name="Google Shape;519;p29"/>
          <p:cNvGrpSpPr/>
          <p:nvPr/>
        </p:nvGrpSpPr>
        <p:grpSpPr>
          <a:xfrm>
            <a:off x="8026698" y="202191"/>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517;p29">
            <a:extLst>
              <a:ext uri="{FF2B5EF4-FFF2-40B4-BE49-F238E27FC236}">
                <a16:creationId xmlns:a16="http://schemas.microsoft.com/office/drawing/2014/main" id="{F54EEF04-CDD9-2856-142F-1633A2749810}"/>
              </a:ext>
            </a:extLst>
          </p:cNvPr>
          <p:cNvSpPr txBox="1">
            <a:spLocks/>
          </p:cNvSpPr>
          <p:nvPr/>
        </p:nvSpPr>
        <p:spPr>
          <a:xfrm>
            <a:off x="817562" y="3357441"/>
            <a:ext cx="7470362" cy="5211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buFont typeface="Baloo 2"/>
              <a:buNone/>
            </a:pPr>
            <a:r>
              <a:rPr lang="vi-VN" sz="1400"/>
              <a:t>trong đó:</a:t>
            </a:r>
          </a:p>
          <a:p>
            <a:pPr marL="0" indent="0">
              <a:buFont typeface="Baloo 2"/>
              <a:buNone/>
            </a:pPr>
            <a:r>
              <a:rPr lang="vi-VN" sz="1400"/>
              <a:t>- Interesti là tập hợp các sở thích của người dùng i.</a:t>
            </a:r>
          </a:p>
          <a:p>
            <a:pPr marL="0" indent="0">
              <a:buFont typeface="Baloo 2"/>
              <a:buNone/>
            </a:pPr>
            <a:r>
              <a:rPr lang="vi-VN" sz="1400"/>
              <a:t>- Interest_typei,k biểu thị loại sở thích thứ k trong vectơ Interesti</a:t>
            </a:r>
          </a:p>
          <a:p>
            <a:pPr marL="0" indent="0">
              <a:buFont typeface="Baloo 2"/>
              <a:buNone/>
            </a:pPr>
            <a:r>
              <a:rPr lang="vi-VN" sz="1400"/>
              <a:t>-  </a:t>
            </a:r>
            <a:r>
              <a:rPr lang="el-GR" sz="1400"/>
              <a:t>ϖ</a:t>
            </a:r>
            <a:r>
              <a:rPr lang="vi-VN" sz="1400"/>
              <a:t>i,k biểu thị trọng lượng của sở thích thứ k trong vectơ Interesti</a:t>
            </a:r>
          </a:p>
          <a:p>
            <a:pPr marL="0" indent="0">
              <a:buFont typeface="Baloo 2"/>
              <a:buNone/>
            </a:pPr>
            <a:r>
              <a:rPr lang="vi-VN" sz="1400"/>
              <a:t>- K là số lượng sở thích của người dùng i.</a:t>
            </a:r>
          </a:p>
        </p:txBody>
      </p:sp>
      <p:pic>
        <p:nvPicPr>
          <p:cNvPr id="2" name="image4.png" descr="A close up of a number&#10;&#10;Description automatically generated">
            <a:extLst>
              <a:ext uri="{FF2B5EF4-FFF2-40B4-BE49-F238E27FC236}">
                <a16:creationId xmlns:a16="http://schemas.microsoft.com/office/drawing/2014/main" id="{CEBC2DEB-151B-6378-E03C-24475FDD52C9}"/>
              </a:ext>
            </a:extLst>
          </p:cNvPr>
          <p:cNvPicPr/>
          <p:nvPr/>
        </p:nvPicPr>
        <p:blipFill>
          <a:blip r:embed="rId3"/>
          <a:srcRect/>
          <a:stretch>
            <a:fillRect/>
          </a:stretch>
        </p:blipFill>
        <p:spPr>
          <a:xfrm>
            <a:off x="2767904" y="2767907"/>
            <a:ext cx="3707130" cy="480060"/>
          </a:xfrm>
          <a:prstGeom prst="rect">
            <a:avLst/>
          </a:prstGeom>
          <a:ln>
            <a:solidFill>
              <a:schemeClr val="tx1"/>
            </a:solidFill>
          </a:ln>
        </p:spPr>
      </p:pic>
    </p:spTree>
    <p:extLst>
      <p:ext uri="{BB962C8B-B14F-4D97-AF65-F5344CB8AC3E}">
        <p14:creationId xmlns:p14="http://schemas.microsoft.com/office/powerpoint/2010/main" val="4123447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767298"/>
            <a:ext cx="5824735" cy="8633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Định nghĩa 5: </a:t>
            </a:r>
            <a:br>
              <a:rPr lang="en"/>
            </a:br>
            <a:r>
              <a:rPr lang="en-US" sz="2800"/>
              <a:t>Bậc Mô-đun WD</a:t>
            </a:r>
            <a:endParaRPr/>
          </a:p>
        </p:txBody>
      </p:sp>
      <p:sp>
        <p:nvSpPr>
          <p:cNvPr id="517" name="Google Shape;517;p29"/>
          <p:cNvSpPr txBox="1">
            <a:spLocks noGrp="1"/>
          </p:cNvSpPr>
          <p:nvPr>
            <p:ph type="subTitle" idx="1"/>
          </p:nvPr>
        </p:nvSpPr>
        <p:spPr>
          <a:xfrm>
            <a:off x="817562" y="1630679"/>
            <a:ext cx="7607815" cy="86338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a:t>Bậc Mô-đun WD</a:t>
            </a:r>
            <a:r>
              <a:rPr lang="en-US" sz="1400"/>
              <a:t> (Module Degree WD) </a:t>
            </a:r>
            <a:r>
              <a:rPr lang="vi-VN" sz="1400"/>
              <a:t>: Đây là tỷ lệ giữa mật độ cạnh trong cộng đồng và mật độ cạnh giữa các cộng đồng liên quan, công thức của nó như sau:</a:t>
            </a:r>
            <a:endParaRPr lang="en-US" sz="1400"/>
          </a:p>
        </p:txBody>
      </p:sp>
      <p:grpSp>
        <p:nvGrpSpPr>
          <p:cNvPr id="519" name="Google Shape;519;p29"/>
          <p:cNvGrpSpPr/>
          <p:nvPr/>
        </p:nvGrpSpPr>
        <p:grpSpPr>
          <a:xfrm>
            <a:off x="8335845" y="148573"/>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517;p29">
            <a:extLst>
              <a:ext uri="{FF2B5EF4-FFF2-40B4-BE49-F238E27FC236}">
                <a16:creationId xmlns:a16="http://schemas.microsoft.com/office/drawing/2014/main" id="{F54EEF04-CDD9-2856-142F-1633A2749810}"/>
              </a:ext>
            </a:extLst>
          </p:cNvPr>
          <p:cNvSpPr txBox="1">
            <a:spLocks/>
          </p:cNvSpPr>
          <p:nvPr/>
        </p:nvSpPr>
        <p:spPr>
          <a:xfrm>
            <a:off x="817562" y="2753602"/>
            <a:ext cx="7470362" cy="5211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buFont typeface="Baloo 2"/>
              <a:buNone/>
            </a:pPr>
            <a:r>
              <a:rPr lang="vi-VN" sz="1400"/>
              <a:t>trong đó:</a:t>
            </a:r>
          </a:p>
          <a:p>
            <a:pPr marL="0" indent="0">
              <a:buFont typeface="Baloo 2"/>
              <a:buNone/>
            </a:pPr>
            <a:r>
              <a:rPr lang="vi-VN" sz="1400"/>
              <a:t>- WD là bậc Mô-đun giữa người dùng i và j.</a:t>
            </a:r>
          </a:p>
          <a:p>
            <a:pPr marL="0" indent="0">
              <a:buFont typeface="Baloo 2"/>
              <a:buNone/>
            </a:pPr>
            <a:r>
              <a:rPr lang="vi-VN" sz="1400"/>
              <a:t>- </a:t>
            </a:r>
            <a:r>
              <a:rPr lang="el-GR" sz="1400"/>
              <a:t>σ </a:t>
            </a:r>
            <a:r>
              <a:rPr lang="vi-VN" sz="1400"/>
              <a:t>là hàm được sử dụng để tính giá trị lớn nhất của số cạnh giữa ci và cj.</a:t>
            </a:r>
          </a:p>
          <a:p>
            <a:pPr marL="0" indent="0">
              <a:buFont typeface="Baloo 2"/>
              <a:buNone/>
            </a:pPr>
            <a:r>
              <a:rPr lang="vi-VN" sz="1400"/>
              <a:t>- n1 là số lượng cạnh.</a:t>
            </a:r>
            <a:r>
              <a:rPr lang="en-US" sz="1400"/>
              <a:t>, </a:t>
            </a:r>
            <a:r>
              <a:rPr lang="vi-VN" sz="1400"/>
              <a:t>n2 là số lượng nút.</a:t>
            </a:r>
          </a:p>
          <a:p>
            <a:pPr marL="0" indent="0">
              <a:buFont typeface="Baloo 2"/>
              <a:buNone/>
            </a:pPr>
            <a:r>
              <a:rPr lang="vi-VN" sz="1400"/>
              <a:t>- ci biểu thị cộng đồng mà nút i thuộc về</a:t>
            </a:r>
            <a:r>
              <a:rPr lang="en-US" sz="1400"/>
              <a:t>, </a:t>
            </a:r>
            <a:r>
              <a:rPr lang="vi-VN" sz="1400"/>
              <a:t>cj biểu thị cộng đồng mà nút j thuộc về.</a:t>
            </a:r>
          </a:p>
        </p:txBody>
      </p:sp>
      <p:pic>
        <p:nvPicPr>
          <p:cNvPr id="3" name="image15.png" descr="A black text on a white background&#10;&#10;Description automatically generated">
            <a:extLst>
              <a:ext uri="{FF2B5EF4-FFF2-40B4-BE49-F238E27FC236}">
                <a16:creationId xmlns:a16="http://schemas.microsoft.com/office/drawing/2014/main" id="{508F1CD7-F068-33C0-F708-FA9A72232B36}"/>
              </a:ext>
            </a:extLst>
          </p:cNvPr>
          <p:cNvPicPr/>
          <p:nvPr/>
        </p:nvPicPr>
        <p:blipFill>
          <a:blip r:embed="rId3"/>
          <a:srcRect/>
          <a:stretch>
            <a:fillRect/>
          </a:stretch>
        </p:blipFill>
        <p:spPr>
          <a:xfrm>
            <a:off x="3034347" y="2265045"/>
            <a:ext cx="3075305" cy="613410"/>
          </a:xfrm>
          <a:prstGeom prst="rect">
            <a:avLst/>
          </a:prstGeom>
          <a:ln>
            <a:solidFill>
              <a:schemeClr val="tx1"/>
            </a:solidFill>
          </a:ln>
        </p:spPr>
      </p:pic>
    </p:spTree>
    <p:extLst>
      <p:ext uri="{BB962C8B-B14F-4D97-AF65-F5344CB8AC3E}">
        <p14:creationId xmlns:p14="http://schemas.microsoft.com/office/powerpoint/2010/main" val="2395037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cxnSp>
        <p:nvCxnSpPr>
          <p:cNvPr id="534" name="Google Shape;534;p30"/>
          <p:cNvCxnSpPr/>
          <p:nvPr/>
        </p:nvCxnSpPr>
        <p:spPr>
          <a:xfrm rot="10800000">
            <a:off x="-123300" y="3512475"/>
            <a:ext cx="4758900" cy="1666800"/>
          </a:xfrm>
          <a:prstGeom prst="straightConnector1">
            <a:avLst/>
          </a:prstGeom>
          <a:noFill/>
          <a:ln w="9525" cap="flat" cmpd="sng">
            <a:solidFill>
              <a:schemeClr val="dk1"/>
            </a:solidFill>
            <a:prstDash val="dash"/>
            <a:round/>
            <a:headEnd type="none" w="med" len="med"/>
            <a:tailEnd type="none" w="med" len="med"/>
          </a:ln>
        </p:spPr>
      </p:cxnSp>
      <p:sp>
        <p:nvSpPr>
          <p:cNvPr id="535" name="Google Shape;535;p30"/>
          <p:cNvSpPr txBox="1">
            <a:spLocks noGrp="1"/>
          </p:cNvSpPr>
          <p:nvPr>
            <p:ph type="title"/>
          </p:nvPr>
        </p:nvSpPr>
        <p:spPr>
          <a:xfrm>
            <a:off x="4087331" y="2571700"/>
            <a:ext cx="458985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Giao thức được đề xuất</a:t>
            </a:r>
            <a:endParaRPr/>
          </a:p>
        </p:txBody>
      </p:sp>
      <p:sp>
        <p:nvSpPr>
          <p:cNvPr id="536" name="Google Shape;536;p30"/>
          <p:cNvSpPr txBox="1">
            <a:spLocks noGrp="1"/>
          </p:cNvSpPr>
          <p:nvPr>
            <p:ph type="title" idx="2"/>
          </p:nvPr>
        </p:nvSpPr>
        <p:spPr>
          <a:xfrm>
            <a:off x="5621125" y="1729950"/>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pic>
        <p:nvPicPr>
          <p:cNvPr id="537" name="Google Shape;537;p30"/>
          <p:cNvPicPr preferRelativeResize="0">
            <a:picLocks noGrp="1"/>
          </p:cNvPicPr>
          <p:nvPr>
            <p:ph type="pic" idx="3"/>
          </p:nvPr>
        </p:nvPicPr>
        <p:blipFill rotWithShape="1">
          <a:blip r:embed="rId3">
            <a:alphaModFix/>
          </a:blip>
          <a:srcRect l="25393" r="23316"/>
          <a:stretch/>
        </p:blipFill>
        <p:spPr>
          <a:xfrm>
            <a:off x="713225" y="539500"/>
            <a:ext cx="3127700" cy="4064400"/>
          </a:xfrm>
          <a:prstGeom prst="rect">
            <a:avLst/>
          </a:prstGeom>
        </p:spPr>
      </p:pic>
      <p:grpSp>
        <p:nvGrpSpPr>
          <p:cNvPr id="538" name="Google Shape;538;p30"/>
          <p:cNvGrpSpPr/>
          <p:nvPr/>
        </p:nvGrpSpPr>
        <p:grpSpPr>
          <a:xfrm>
            <a:off x="323975" y="328211"/>
            <a:ext cx="778480" cy="727317"/>
            <a:chOff x="1169100" y="1853651"/>
            <a:chExt cx="581867" cy="543626"/>
          </a:xfrm>
        </p:grpSpPr>
        <p:sp>
          <p:nvSpPr>
            <p:cNvPr id="539" name="Google Shape;539;p30"/>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11050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767299"/>
            <a:ext cx="7221521" cy="5966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 </a:t>
            </a:r>
            <a:r>
              <a:rPr lang="vi-VN"/>
              <a:t>TƯƠNG ĐỒNG THUỘC TÍNH CỘNG ĐỒNG</a:t>
            </a:r>
            <a:endParaRPr lang="en"/>
          </a:p>
        </p:txBody>
      </p:sp>
      <p:sp>
        <p:nvSpPr>
          <p:cNvPr id="517" name="Google Shape;517;p29"/>
          <p:cNvSpPr txBox="1">
            <a:spLocks noGrp="1"/>
          </p:cNvSpPr>
          <p:nvPr>
            <p:ph type="subTitle" idx="1"/>
          </p:nvPr>
        </p:nvSpPr>
        <p:spPr>
          <a:xfrm>
            <a:off x="788631" y="1363980"/>
            <a:ext cx="7607815" cy="86338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a:t>Trong phần này, chúng ta chỉ ra cách đo lường các thuộc tính xã hội của từng nút. Dựa trên một số thuộc tính xã hội chung, chúng ta xây dựng một tập hợp thuộc tính xã hội cho mỗi nút, trong đó các thuộc tính xã hội có thể được sử dụng để đo lường đặc điểm xã hội của mỗi nút. Ví dụ, mỗi người dùng có các thuộc tính xã hội cụ thể, bao gồm tên, nghề nghiệp, tuổi, sở thích, nơi cư trú, ảnh hưởng và nhiều thuộc tính khác</a:t>
            </a:r>
            <a:endParaRPr lang="en-US" sz="1400"/>
          </a:p>
          <a:p>
            <a:pPr marL="0" lvl="0" indent="0" algn="just" rtl="0">
              <a:spcBef>
                <a:spcPts val="0"/>
              </a:spcBef>
              <a:spcAft>
                <a:spcPts val="0"/>
              </a:spcAft>
              <a:buNone/>
            </a:pPr>
            <a:r>
              <a:rPr lang="vi-VN" sz="1400"/>
              <a:t>Theo các định nghĩa liên quan (Định nghĩa 2 và 3), việc tính toán tương tự thuộc tính cộng đồng dựa trên tương tự cộng đồng xã hội và tương tự thuộc tính nút. Việc tính toán tương tự thuộc tính cộng đồng cũng liên quan đến tính di động của nút. Tương tự thuộc tính cộng đồng CNSi,j giữa người dùng i và cộng đồng cj được tính như sau:</a:t>
            </a:r>
            <a:endParaRPr lang="en-US" sz="1400"/>
          </a:p>
        </p:txBody>
      </p:sp>
      <p:grpSp>
        <p:nvGrpSpPr>
          <p:cNvPr id="519" name="Google Shape;519;p29"/>
          <p:cNvGrpSpPr/>
          <p:nvPr/>
        </p:nvGrpSpPr>
        <p:grpSpPr>
          <a:xfrm>
            <a:off x="8163681" y="226263"/>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517;p29">
            <a:extLst>
              <a:ext uri="{FF2B5EF4-FFF2-40B4-BE49-F238E27FC236}">
                <a16:creationId xmlns:a16="http://schemas.microsoft.com/office/drawing/2014/main" id="{F54EEF04-CDD9-2856-142F-1633A2749810}"/>
              </a:ext>
            </a:extLst>
          </p:cNvPr>
          <p:cNvSpPr txBox="1">
            <a:spLocks/>
          </p:cNvSpPr>
          <p:nvPr/>
        </p:nvSpPr>
        <p:spPr>
          <a:xfrm>
            <a:off x="4498461" y="3416417"/>
            <a:ext cx="7470362" cy="8633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buFont typeface="Baloo 2"/>
              <a:buNone/>
            </a:pPr>
            <a:r>
              <a:rPr lang="vi-VN" sz="1400"/>
              <a:t>trong đó:</a:t>
            </a:r>
          </a:p>
          <a:p>
            <a:pPr marL="0" indent="0">
              <a:buFont typeface="Baloo 2"/>
              <a:buNone/>
            </a:pPr>
            <a:r>
              <a:rPr lang="vi-VN" sz="1400"/>
              <a:t>- </a:t>
            </a:r>
            <a:r>
              <a:rPr lang="el-GR" sz="1400"/>
              <a:t>η ϵ [1,0]  </a:t>
            </a:r>
            <a:r>
              <a:rPr lang="vi-VN" sz="1400"/>
              <a:t>là hệ số tác động, </a:t>
            </a:r>
          </a:p>
          <a:p>
            <a:pPr marL="0" indent="0">
              <a:buFont typeface="Baloo 2"/>
              <a:buNone/>
            </a:pPr>
            <a:r>
              <a:rPr lang="vi-VN" sz="1400"/>
              <a:t>- cj là kích thước của cộng đồng cj,</a:t>
            </a:r>
          </a:p>
          <a:p>
            <a:pPr marL="0" indent="0">
              <a:buFont typeface="Baloo 2"/>
              <a:buNone/>
            </a:pPr>
            <a:r>
              <a:rPr lang="vi-VN" sz="1400"/>
              <a:t>- k biểu thị người dùng k thuộc về cộng đồng cj.</a:t>
            </a:r>
          </a:p>
        </p:txBody>
      </p:sp>
      <p:pic>
        <p:nvPicPr>
          <p:cNvPr id="6" name="image1.png" descr="A black and white math symbols&#10;&#10;Description automatically generated with medium confidence">
            <a:extLst>
              <a:ext uri="{FF2B5EF4-FFF2-40B4-BE49-F238E27FC236}">
                <a16:creationId xmlns:a16="http://schemas.microsoft.com/office/drawing/2014/main" id="{63982465-9273-A024-87A8-8DAF3219CADE}"/>
              </a:ext>
            </a:extLst>
          </p:cNvPr>
          <p:cNvPicPr/>
          <p:nvPr/>
        </p:nvPicPr>
        <p:blipFill>
          <a:blip r:embed="rId3"/>
          <a:srcRect r="2960"/>
          <a:stretch>
            <a:fillRect/>
          </a:stretch>
        </p:blipFill>
        <p:spPr>
          <a:xfrm>
            <a:off x="852353" y="3581713"/>
            <a:ext cx="3665220" cy="677545"/>
          </a:xfrm>
          <a:prstGeom prst="rect">
            <a:avLst/>
          </a:prstGeom>
          <a:ln>
            <a:solidFill>
              <a:schemeClr val="tx1"/>
            </a:solidFill>
          </a:ln>
        </p:spPr>
      </p:pic>
    </p:spTree>
    <p:extLst>
      <p:ext uri="{BB962C8B-B14F-4D97-AF65-F5344CB8AC3E}">
        <p14:creationId xmlns:p14="http://schemas.microsoft.com/office/powerpoint/2010/main" val="3827511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767299"/>
            <a:ext cx="7221521" cy="5966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2) </a:t>
            </a:r>
            <a:r>
              <a:rPr lang="vi-VN"/>
              <a:t>TƯƠNG ĐỒNG SỞ THÍCH NGƯỜI DÙNG</a:t>
            </a:r>
            <a:endParaRPr lang="en"/>
          </a:p>
        </p:txBody>
      </p:sp>
      <p:sp>
        <p:nvSpPr>
          <p:cNvPr id="517" name="Google Shape;517;p29"/>
          <p:cNvSpPr txBox="1">
            <a:spLocks noGrp="1"/>
          </p:cNvSpPr>
          <p:nvPr>
            <p:ph type="subTitle" idx="1"/>
          </p:nvPr>
        </p:nvSpPr>
        <p:spPr>
          <a:xfrm>
            <a:off x="788631" y="1363980"/>
            <a:ext cx="7607815" cy="86338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a:t>Cách </a:t>
            </a:r>
            <a:r>
              <a:rPr lang="vi-VN" sz="1400"/>
              <a:t>đo lường sở thích của từng người dung</a:t>
            </a:r>
            <a:r>
              <a:rPr lang="en-US" sz="1400"/>
              <a:t>: Vì </a:t>
            </a:r>
            <a:r>
              <a:rPr lang="vi-VN" sz="1400"/>
              <a:t>những người dùng chia sẻ cùng một sở thích thì có khả năng cao hình thành một cộng đồng xã hội, nên sở thích người dùng đóng một vai trò quan trọng trong việc phát hiện cộng đồng. </a:t>
            </a:r>
            <a:endParaRPr lang="en-US" sz="1400"/>
          </a:p>
          <a:p>
            <a:pPr marL="0" lvl="0" indent="0" algn="just" rtl="0">
              <a:spcBef>
                <a:spcPts val="0"/>
              </a:spcBef>
              <a:spcAft>
                <a:spcPts val="0"/>
              </a:spcAft>
              <a:buNone/>
            </a:pPr>
            <a:r>
              <a:rPr lang="vi-VN" sz="1400"/>
              <a:t>Để tính toán tương tự sở thích của người dùng, tác giả giới thiệu phương pháp gom cụm [58] vào sơ đồ phát hiện cộng đồng của tác giả. Theo Định nghĩa 4 (sở thích của nút), giao của các vector sở thích giữa người dùng i và người dùng j được định nghĩa như sau:</a:t>
            </a:r>
            <a:endParaRPr lang="en-US" sz="1400"/>
          </a:p>
        </p:txBody>
      </p:sp>
      <p:grpSp>
        <p:nvGrpSpPr>
          <p:cNvPr id="519" name="Google Shape;519;p29"/>
          <p:cNvGrpSpPr/>
          <p:nvPr/>
        </p:nvGrpSpPr>
        <p:grpSpPr>
          <a:xfrm>
            <a:off x="8163681" y="226263"/>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517;p29">
            <a:extLst>
              <a:ext uri="{FF2B5EF4-FFF2-40B4-BE49-F238E27FC236}">
                <a16:creationId xmlns:a16="http://schemas.microsoft.com/office/drawing/2014/main" id="{F54EEF04-CDD9-2856-142F-1633A2749810}"/>
              </a:ext>
            </a:extLst>
          </p:cNvPr>
          <p:cNvSpPr txBox="1">
            <a:spLocks/>
          </p:cNvSpPr>
          <p:nvPr/>
        </p:nvSpPr>
        <p:spPr>
          <a:xfrm>
            <a:off x="3530721" y="2657764"/>
            <a:ext cx="5210432" cy="8633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buFont typeface="Baloo 2"/>
              <a:buNone/>
            </a:pPr>
            <a:r>
              <a:rPr lang="vi-VN" sz="1400"/>
              <a:t>trong đó:</a:t>
            </a:r>
          </a:p>
          <a:p>
            <a:pPr marL="0" indent="0">
              <a:buFont typeface="Baloo 2"/>
              <a:buNone/>
            </a:pPr>
            <a:r>
              <a:rPr lang="vi-VN" sz="1400"/>
              <a:t>- Interesti biểu thị vector sở thích của người dùng i và Interestj biểu thị vector sở thích của người dùng j.</a:t>
            </a:r>
          </a:p>
        </p:txBody>
      </p:sp>
      <p:pic>
        <p:nvPicPr>
          <p:cNvPr id="2" name="image10.png" descr="A close up of a word&#10;&#10;Description automatically generated">
            <a:extLst>
              <a:ext uri="{FF2B5EF4-FFF2-40B4-BE49-F238E27FC236}">
                <a16:creationId xmlns:a16="http://schemas.microsoft.com/office/drawing/2014/main" id="{2339D954-5EC0-38B1-38D4-C3B19595E88B}"/>
              </a:ext>
            </a:extLst>
          </p:cNvPr>
          <p:cNvPicPr/>
          <p:nvPr/>
        </p:nvPicPr>
        <p:blipFill>
          <a:blip r:embed="rId3"/>
          <a:srcRect r="3461" b="-5564"/>
          <a:stretch>
            <a:fillRect/>
          </a:stretch>
        </p:blipFill>
        <p:spPr>
          <a:xfrm>
            <a:off x="936173" y="2872666"/>
            <a:ext cx="2329180" cy="375285"/>
          </a:xfrm>
          <a:prstGeom prst="rect">
            <a:avLst/>
          </a:prstGeom>
          <a:ln>
            <a:solidFill>
              <a:schemeClr val="tx1"/>
            </a:solidFill>
          </a:ln>
        </p:spPr>
      </p:pic>
      <p:sp>
        <p:nvSpPr>
          <p:cNvPr id="7" name="TextBox 6">
            <a:extLst>
              <a:ext uri="{FF2B5EF4-FFF2-40B4-BE49-F238E27FC236}">
                <a16:creationId xmlns:a16="http://schemas.microsoft.com/office/drawing/2014/main" id="{76D30FE0-1177-BBB7-539E-A73EBB9DEB35}"/>
              </a:ext>
            </a:extLst>
          </p:cNvPr>
          <p:cNvSpPr txBox="1"/>
          <p:nvPr/>
        </p:nvSpPr>
        <p:spPr>
          <a:xfrm>
            <a:off x="788631" y="3289641"/>
            <a:ext cx="7561264" cy="711733"/>
          </a:xfrm>
          <a:prstGeom prst="rect">
            <a:avLst/>
          </a:prstGeom>
          <a:noFill/>
        </p:spPr>
        <p:txBody>
          <a:bodyPr wrap="square">
            <a:spAutoFit/>
          </a:bodyPr>
          <a:lstStyle/>
          <a:p>
            <a:pPr algn="just">
              <a:lnSpc>
                <a:spcPct val="150000"/>
              </a:lnSpc>
              <a:spcBef>
                <a:spcPts val="600"/>
              </a:spcBef>
              <a:spcAft>
                <a:spcPts val="600"/>
              </a:spcAft>
            </a:pPr>
            <a:r>
              <a:rPr lang="vi-VN" sz="1400">
                <a:effectLst/>
                <a:latin typeface="Baloo 2" pitchFamily="2" charset="0"/>
                <a:ea typeface="Times New Roman" panose="02020603050405020304" pitchFamily="18" charset="0"/>
                <a:cs typeface="Baloo 2" pitchFamily="2" charset="0"/>
              </a:rPr>
              <a:t>Dựa trên các vector sở thích, tương đồng sở thích ISMi,j của người dùng i đối với người dùng j được tính toán như sau:</a:t>
            </a:r>
            <a:endParaRPr lang="en-US" sz="1400">
              <a:effectLst/>
              <a:latin typeface="Baloo 2" pitchFamily="2" charset="0"/>
              <a:ea typeface="Times New Roman" panose="02020603050405020304" pitchFamily="18" charset="0"/>
              <a:cs typeface="Baloo 2" pitchFamily="2" charset="0"/>
            </a:endParaRPr>
          </a:p>
        </p:txBody>
      </p:sp>
      <p:pic>
        <p:nvPicPr>
          <p:cNvPr id="8" name="image5.png" descr="A black and white text&#10;&#10;Description automatically generated">
            <a:extLst>
              <a:ext uri="{FF2B5EF4-FFF2-40B4-BE49-F238E27FC236}">
                <a16:creationId xmlns:a16="http://schemas.microsoft.com/office/drawing/2014/main" id="{3F85DFBD-2AA5-6C55-2A4C-729CA3C083EF}"/>
              </a:ext>
            </a:extLst>
          </p:cNvPr>
          <p:cNvPicPr/>
          <p:nvPr/>
        </p:nvPicPr>
        <p:blipFill>
          <a:blip r:embed="rId4"/>
          <a:srcRect/>
          <a:stretch>
            <a:fillRect/>
          </a:stretch>
        </p:blipFill>
        <p:spPr>
          <a:xfrm>
            <a:off x="856346" y="3979811"/>
            <a:ext cx="4666615" cy="776605"/>
          </a:xfrm>
          <a:prstGeom prst="rect">
            <a:avLst/>
          </a:prstGeom>
          <a:ln>
            <a:solidFill>
              <a:schemeClr val="tx1"/>
            </a:solidFill>
          </a:ln>
        </p:spPr>
      </p:pic>
      <p:sp>
        <p:nvSpPr>
          <p:cNvPr id="9" name="Google Shape;517;p29">
            <a:extLst>
              <a:ext uri="{FF2B5EF4-FFF2-40B4-BE49-F238E27FC236}">
                <a16:creationId xmlns:a16="http://schemas.microsoft.com/office/drawing/2014/main" id="{269BDE15-DFA6-9161-120D-112CA220CFFC}"/>
              </a:ext>
            </a:extLst>
          </p:cNvPr>
          <p:cNvSpPr txBox="1">
            <a:spLocks/>
          </p:cNvSpPr>
          <p:nvPr/>
        </p:nvSpPr>
        <p:spPr>
          <a:xfrm>
            <a:off x="5550136" y="3936422"/>
            <a:ext cx="3045362" cy="8633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buFont typeface="Baloo 2"/>
              <a:buNone/>
            </a:pPr>
            <a:r>
              <a:rPr lang="vi-VN" sz="1400"/>
              <a:t>trong đó:</a:t>
            </a:r>
          </a:p>
          <a:p>
            <a:pPr marL="0" indent="0">
              <a:buFont typeface="Baloo 2"/>
              <a:buNone/>
            </a:pPr>
            <a:r>
              <a:rPr lang="vi-VN" sz="1400"/>
              <a:t>- k là trọng số của sở thích thứ k trong vector sở thích tương ứng.</a:t>
            </a:r>
          </a:p>
        </p:txBody>
      </p:sp>
    </p:spTree>
    <p:extLst>
      <p:ext uri="{BB962C8B-B14F-4D97-AF65-F5344CB8AC3E}">
        <p14:creationId xmlns:p14="http://schemas.microsoft.com/office/powerpoint/2010/main" val="2157745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767299"/>
            <a:ext cx="7221521" cy="5966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3) TRỌNG SỐ CẠNH</a:t>
            </a:r>
            <a:endParaRPr lang="en"/>
          </a:p>
        </p:txBody>
      </p:sp>
      <p:sp>
        <p:nvSpPr>
          <p:cNvPr id="517" name="Google Shape;517;p29"/>
          <p:cNvSpPr txBox="1">
            <a:spLocks noGrp="1"/>
          </p:cNvSpPr>
          <p:nvPr>
            <p:ph type="subTitle" idx="1"/>
          </p:nvPr>
        </p:nvSpPr>
        <p:spPr>
          <a:xfrm>
            <a:off x="788631" y="1363980"/>
            <a:ext cx="7607815" cy="13508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a:t>Để phát hiện cộng đồng, cần phải đo mối quan hệ giữa người dùng i và người dùng k thuộc cộng đồng cj. Vì vậy, dựa trên tương tự thuộc tính cộng đồng giữa người dùng i và cộng đồng cj và tương tự sở thích giữa người dùng i và người dùng k thuộc cj, tương tự cạnh</a:t>
            </a:r>
            <a:r>
              <a:rPr lang="en-US" sz="1400"/>
              <a:t> (edge similarity)</a:t>
            </a:r>
            <a:r>
              <a:rPr lang="vi-VN" sz="1400"/>
              <a:t> giữa người dùng i và người dùng k được đo lường dựa trên sự kết hợp của tương tự thuộc tính cộng đồng và tương tự sở thích. Trọng số EWi,k của tương tự cạnh được định nghĩa như sau:</a:t>
            </a:r>
            <a:endParaRPr lang="en-US" sz="1400"/>
          </a:p>
        </p:txBody>
      </p:sp>
      <p:grpSp>
        <p:nvGrpSpPr>
          <p:cNvPr id="519" name="Google Shape;519;p29"/>
          <p:cNvGrpSpPr/>
          <p:nvPr/>
        </p:nvGrpSpPr>
        <p:grpSpPr>
          <a:xfrm>
            <a:off x="8163681" y="226263"/>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517;p29">
            <a:extLst>
              <a:ext uri="{FF2B5EF4-FFF2-40B4-BE49-F238E27FC236}">
                <a16:creationId xmlns:a16="http://schemas.microsoft.com/office/drawing/2014/main" id="{F54EEF04-CDD9-2856-142F-1633A2749810}"/>
              </a:ext>
            </a:extLst>
          </p:cNvPr>
          <p:cNvSpPr txBox="1">
            <a:spLocks/>
          </p:cNvSpPr>
          <p:nvPr/>
        </p:nvSpPr>
        <p:spPr>
          <a:xfrm>
            <a:off x="4323984" y="2445363"/>
            <a:ext cx="4556374" cy="8633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buFont typeface="Baloo 2"/>
              <a:buNone/>
            </a:pPr>
            <a:r>
              <a:rPr lang="vi-VN" sz="1400"/>
              <a:t>trong đó:</a:t>
            </a:r>
          </a:p>
          <a:p>
            <a:pPr marL="0" indent="0">
              <a:buFont typeface="Baloo 2"/>
              <a:buNone/>
            </a:pPr>
            <a:r>
              <a:rPr lang="vi-VN" sz="1400"/>
              <a:t>- CNSi,j là tương đồng thuộc tính cộng đồng giữa người dùng i và cộng đồng cj.</a:t>
            </a:r>
          </a:p>
          <a:p>
            <a:pPr marL="0" indent="0">
              <a:buFont typeface="Baloo 2"/>
              <a:buNone/>
            </a:pPr>
            <a:r>
              <a:rPr lang="vi-VN" sz="1400"/>
              <a:t>- ISMi,j là tương tự sở thích giữa người dùng i và người dùng k thuộc cj.</a:t>
            </a:r>
          </a:p>
          <a:p>
            <a:pPr marL="0" indent="0">
              <a:buFont typeface="Baloo 2"/>
              <a:buNone/>
            </a:pPr>
            <a:r>
              <a:rPr lang="vi-VN" sz="1400"/>
              <a:t>- </a:t>
            </a:r>
            <a:r>
              <a:rPr lang="el-GR" sz="1400"/>
              <a:t>ξ </a:t>
            </a:r>
            <a:r>
              <a:rPr lang="vi-VN" sz="1400"/>
              <a:t>là hệ số tác động, nằm trong khoảng từ 0 đến 1, </a:t>
            </a:r>
          </a:p>
        </p:txBody>
      </p:sp>
      <p:pic>
        <p:nvPicPr>
          <p:cNvPr id="2" name="image6.png" descr="A black and white text&#10;&#10;Description automatically generated">
            <a:extLst>
              <a:ext uri="{FF2B5EF4-FFF2-40B4-BE49-F238E27FC236}">
                <a16:creationId xmlns:a16="http://schemas.microsoft.com/office/drawing/2014/main" id="{914F7E10-998A-39F6-023D-04986DD04C71}"/>
              </a:ext>
            </a:extLst>
          </p:cNvPr>
          <p:cNvPicPr/>
          <p:nvPr/>
        </p:nvPicPr>
        <p:blipFill>
          <a:blip r:embed="rId3"/>
          <a:srcRect/>
          <a:stretch>
            <a:fillRect/>
          </a:stretch>
        </p:blipFill>
        <p:spPr>
          <a:xfrm>
            <a:off x="873875" y="2941714"/>
            <a:ext cx="3364865" cy="367030"/>
          </a:xfrm>
          <a:prstGeom prst="rect">
            <a:avLst/>
          </a:prstGeom>
          <a:ln>
            <a:solidFill>
              <a:schemeClr val="tx1"/>
            </a:solidFill>
          </a:ln>
        </p:spPr>
      </p:pic>
      <p:sp>
        <p:nvSpPr>
          <p:cNvPr id="7" name="TextBox 6">
            <a:extLst>
              <a:ext uri="{FF2B5EF4-FFF2-40B4-BE49-F238E27FC236}">
                <a16:creationId xmlns:a16="http://schemas.microsoft.com/office/drawing/2014/main" id="{C701AE64-D423-9E03-53B5-F37EA0A54D5B}"/>
              </a:ext>
            </a:extLst>
          </p:cNvPr>
          <p:cNvSpPr txBox="1"/>
          <p:nvPr/>
        </p:nvSpPr>
        <p:spPr>
          <a:xfrm>
            <a:off x="791368" y="3827982"/>
            <a:ext cx="7561264" cy="711733"/>
          </a:xfrm>
          <a:prstGeom prst="rect">
            <a:avLst/>
          </a:prstGeom>
          <a:noFill/>
        </p:spPr>
        <p:txBody>
          <a:bodyPr wrap="square">
            <a:spAutoFit/>
          </a:bodyPr>
          <a:lstStyle/>
          <a:p>
            <a:pPr algn="just">
              <a:lnSpc>
                <a:spcPct val="150000"/>
              </a:lnSpc>
              <a:spcBef>
                <a:spcPts val="600"/>
              </a:spcBef>
              <a:spcAft>
                <a:spcPts val="600"/>
              </a:spcAft>
            </a:pPr>
            <a:r>
              <a:rPr lang="vi-VN" sz="1400">
                <a:effectLst/>
                <a:latin typeface="Baloo 2" pitchFamily="2" charset="0"/>
                <a:ea typeface="Times New Roman" panose="02020603050405020304" pitchFamily="18" charset="0"/>
                <a:cs typeface="Baloo 2" pitchFamily="2" charset="0"/>
              </a:rPr>
              <a:t>Tương tự cạnh có thể chỉ ra mức độ thân mật giữa hai nút. Trọng số của tương tự cạnh giữa hai nút càng lớn, khả năng rằng hai nút sẽ được chia thành một cộng đồng càng cao</a:t>
            </a:r>
            <a:endParaRPr lang="en-US" sz="1400">
              <a:effectLst/>
              <a:latin typeface="Baloo 2" pitchFamily="2" charset="0"/>
              <a:ea typeface="Times New Roman" panose="02020603050405020304" pitchFamily="18" charset="0"/>
              <a:cs typeface="Baloo 2" pitchFamily="2" charset="0"/>
            </a:endParaRPr>
          </a:p>
        </p:txBody>
      </p:sp>
    </p:spTree>
    <p:extLst>
      <p:ext uri="{BB962C8B-B14F-4D97-AF65-F5344CB8AC3E}">
        <p14:creationId xmlns:p14="http://schemas.microsoft.com/office/powerpoint/2010/main" val="2327266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NỘI DUNG CHÍNH</a:t>
            </a:r>
            <a:endParaRPr/>
          </a:p>
        </p:txBody>
      </p:sp>
      <p:sp>
        <p:nvSpPr>
          <p:cNvPr id="490" name="Google Shape;490;p28"/>
          <p:cNvSpPr txBox="1">
            <a:spLocks noGrp="1"/>
          </p:cNvSpPr>
          <p:nvPr>
            <p:ph type="title" idx="2"/>
          </p:nvPr>
        </p:nvSpPr>
        <p:spPr>
          <a:xfrm>
            <a:off x="720000" y="154113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491" name="Google Shape;491;p28"/>
          <p:cNvSpPr txBox="1">
            <a:spLocks noGrp="1"/>
          </p:cNvSpPr>
          <p:nvPr>
            <p:ph type="title" idx="3"/>
          </p:nvPr>
        </p:nvSpPr>
        <p:spPr>
          <a:xfrm>
            <a:off x="720000" y="3126941"/>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492" name="Google Shape;492;p28"/>
          <p:cNvSpPr txBox="1">
            <a:spLocks noGrp="1"/>
          </p:cNvSpPr>
          <p:nvPr>
            <p:ph type="title" idx="4"/>
          </p:nvPr>
        </p:nvSpPr>
        <p:spPr>
          <a:xfrm>
            <a:off x="3419275" y="154113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493" name="Google Shape;493;p28"/>
          <p:cNvSpPr txBox="1">
            <a:spLocks noGrp="1"/>
          </p:cNvSpPr>
          <p:nvPr>
            <p:ph type="title" idx="5"/>
          </p:nvPr>
        </p:nvSpPr>
        <p:spPr>
          <a:xfrm>
            <a:off x="3419275" y="3126941"/>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494" name="Google Shape;494;p28"/>
          <p:cNvSpPr txBox="1">
            <a:spLocks noGrp="1"/>
          </p:cNvSpPr>
          <p:nvPr>
            <p:ph type="title" idx="6"/>
          </p:nvPr>
        </p:nvSpPr>
        <p:spPr>
          <a:xfrm>
            <a:off x="6118550" y="154113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495" name="Google Shape;495;p28"/>
          <p:cNvSpPr txBox="1">
            <a:spLocks noGrp="1"/>
          </p:cNvSpPr>
          <p:nvPr>
            <p:ph type="title" idx="7"/>
          </p:nvPr>
        </p:nvSpPr>
        <p:spPr>
          <a:xfrm>
            <a:off x="6118550" y="3126941"/>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496" name="Google Shape;496;p28"/>
          <p:cNvSpPr txBox="1">
            <a:spLocks noGrp="1"/>
          </p:cNvSpPr>
          <p:nvPr>
            <p:ph type="subTitle" idx="1"/>
          </p:nvPr>
        </p:nvSpPr>
        <p:spPr>
          <a:xfrm>
            <a:off x="720000" y="1988675"/>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Tổng quan</a:t>
            </a:r>
            <a:endParaRPr/>
          </a:p>
        </p:txBody>
      </p:sp>
      <p:sp>
        <p:nvSpPr>
          <p:cNvPr id="497" name="Google Shape;497;p28"/>
          <p:cNvSpPr txBox="1">
            <a:spLocks noGrp="1"/>
          </p:cNvSpPr>
          <p:nvPr>
            <p:ph type="subTitle" idx="8"/>
          </p:nvPr>
        </p:nvSpPr>
        <p:spPr>
          <a:xfrm>
            <a:off x="3419275" y="1988675"/>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Định nghĩa</a:t>
            </a:r>
            <a:endParaRPr/>
          </a:p>
        </p:txBody>
      </p:sp>
      <p:sp>
        <p:nvSpPr>
          <p:cNvPr id="498" name="Google Shape;498;p28"/>
          <p:cNvSpPr txBox="1">
            <a:spLocks noGrp="1"/>
          </p:cNvSpPr>
          <p:nvPr>
            <p:ph type="subTitle" idx="9"/>
          </p:nvPr>
        </p:nvSpPr>
        <p:spPr>
          <a:xfrm>
            <a:off x="6118550" y="1988675"/>
            <a:ext cx="1940481"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Giao thức được đề xuất</a:t>
            </a:r>
            <a:endParaRPr/>
          </a:p>
        </p:txBody>
      </p:sp>
      <p:sp>
        <p:nvSpPr>
          <p:cNvPr id="499" name="Google Shape;499;p28"/>
          <p:cNvSpPr txBox="1">
            <a:spLocks noGrp="1"/>
          </p:cNvSpPr>
          <p:nvPr>
            <p:ph type="subTitle" idx="13"/>
          </p:nvPr>
        </p:nvSpPr>
        <p:spPr>
          <a:xfrm>
            <a:off x="720000" y="3574550"/>
            <a:ext cx="2305500" cy="7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Thực nghiệm của bài báo</a:t>
            </a:r>
            <a:endParaRPr/>
          </a:p>
        </p:txBody>
      </p:sp>
      <p:sp>
        <p:nvSpPr>
          <p:cNvPr id="500" name="Google Shape;500;p28"/>
          <p:cNvSpPr txBox="1">
            <a:spLocks noGrp="1"/>
          </p:cNvSpPr>
          <p:nvPr>
            <p:ph type="subTitle" idx="14"/>
          </p:nvPr>
        </p:nvSpPr>
        <p:spPr>
          <a:xfrm>
            <a:off x="3419275" y="3574550"/>
            <a:ext cx="1674220" cy="7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Mô phỏng nghiên cứu</a:t>
            </a:r>
            <a:endParaRPr/>
          </a:p>
        </p:txBody>
      </p:sp>
      <p:sp>
        <p:nvSpPr>
          <p:cNvPr id="501" name="Google Shape;501;p28"/>
          <p:cNvSpPr txBox="1">
            <a:spLocks noGrp="1"/>
          </p:cNvSpPr>
          <p:nvPr>
            <p:ph type="subTitle" idx="15"/>
          </p:nvPr>
        </p:nvSpPr>
        <p:spPr>
          <a:xfrm>
            <a:off x="6118550" y="3574550"/>
            <a:ext cx="2305500" cy="7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luận</a:t>
            </a:r>
            <a:endParaRPr/>
          </a:p>
        </p:txBody>
      </p:sp>
      <p:grpSp>
        <p:nvGrpSpPr>
          <p:cNvPr id="502" name="Google Shape;502;p28"/>
          <p:cNvGrpSpPr/>
          <p:nvPr/>
        </p:nvGrpSpPr>
        <p:grpSpPr>
          <a:xfrm flipH="1">
            <a:off x="8047676" y="3682524"/>
            <a:ext cx="1934328" cy="1789007"/>
            <a:chOff x="4113000" y="1745425"/>
            <a:chExt cx="1077500" cy="996550"/>
          </a:xfrm>
        </p:grpSpPr>
        <p:sp>
          <p:nvSpPr>
            <p:cNvPr id="503" name="Google Shape;503;p28"/>
            <p:cNvSpPr/>
            <p:nvPr/>
          </p:nvSpPr>
          <p:spPr>
            <a:xfrm>
              <a:off x="4119725" y="1787300"/>
              <a:ext cx="1064450" cy="954675"/>
            </a:xfrm>
            <a:custGeom>
              <a:avLst/>
              <a:gdLst/>
              <a:ahLst/>
              <a:cxnLst/>
              <a:rect l="l" t="t" r="r" b="b"/>
              <a:pathLst>
                <a:path w="42578" h="38187" extrusionOk="0">
                  <a:moveTo>
                    <a:pt x="20250" y="0"/>
                  </a:moveTo>
                  <a:cubicBezTo>
                    <a:pt x="19440" y="0"/>
                    <a:pt x="18614" y="398"/>
                    <a:pt x="18233" y="1019"/>
                  </a:cubicBezTo>
                  <a:lnTo>
                    <a:pt x="9" y="29694"/>
                  </a:lnTo>
                  <a:cubicBezTo>
                    <a:pt x="9" y="29694"/>
                    <a:pt x="1" y="31174"/>
                    <a:pt x="9" y="31404"/>
                  </a:cubicBezTo>
                  <a:cubicBezTo>
                    <a:pt x="25" y="31934"/>
                    <a:pt x="420" y="32393"/>
                    <a:pt x="1093" y="32576"/>
                  </a:cubicBezTo>
                  <a:lnTo>
                    <a:pt x="21725" y="38109"/>
                  </a:lnTo>
                  <a:cubicBezTo>
                    <a:pt x="21917" y="38162"/>
                    <a:pt x="22118" y="38186"/>
                    <a:pt x="22319" y="38186"/>
                  </a:cubicBezTo>
                  <a:cubicBezTo>
                    <a:pt x="23127" y="38186"/>
                    <a:pt x="23949" y="37788"/>
                    <a:pt x="24329" y="37167"/>
                  </a:cubicBezTo>
                  <a:lnTo>
                    <a:pt x="42356" y="7487"/>
                  </a:lnTo>
                  <a:cubicBezTo>
                    <a:pt x="42522" y="7226"/>
                    <a:pt x="42578" y="6949"/>
                    <a:pt x="42554" y="6696"/>
                  </a:cubicBezTo>
                  <a:cubicBezTo>
                    <a:pt x="42490" y="6205"/>
                    <a:pt x="42562" y="5199"/>
                    <a:pt x="42562" y="5199"/>
                  </a:cubicBezTo>
                  <a:lnTo>
                    <a:pt x="20846" y="77"/>
                  </a:lnTo>
                  <a:cubicBezTo>
                    <a:pt x="20653" y="25"/>
                    <a:pt x="20452" y="0"/>
                    <a:pt x="20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4113000" y="1745425"/>
              <a:ext cx="1077500" cy="954600"/>
            </a:xfrm>
            <a:custGeom>
              <a:avLst/>
              <a:gdLst/>
              <a:ahLst/>
              <a:cxnLst/>
              <a:rect l="l" t="t" r="r" b="b"/>
              <a:pathLst>
                <a:path w="43100" h="38184" extrusionOk="0">
                  <a:moveTo>
                    <a:pt x="20526" y="0"/>
                  </a:moveTo>
                  <a:cubicBezTo>
                    <a:pt x="19714" y="0"/>
                    <a:pt x="18884" y="393"/>
                    <a:pt x="18502" y="1016"/>
                  </a:cubicBezTo>
                  <a:lnTo>
                    <a:pt x="476" y="30696"/>
                  </a:lnTo>
                  <a:cubicBezTo>
                    <a:pt x="1" y="31472"/>
                    <a:pt x="397" y="32319"/>
                    <a:pt x="1362" y="32572"/>
                  </a:cubicBezTo>
                  <a:lnTo>
                    <a:pt x="21994" y="38106"/>
                  </a:lnTo>
                  <a:cubicBezTo>
                    <a:pt x="22188" y="38159"/>
                    <a:pt x="22390" y="38184"/>
                    <a:pt x="22594" y="38184"/>
                  </a:cubicBezTo>
                  <a:cubicBezTo>
                    <a:pt x="23400" y="38184"/>
                    <a:pt x="24219" y="37790"/>
                    <a:pt x="24598" y="37164"/>
                  </a:cubicBezTo>
                  <a:lnTo>
                    <a:pt x="42625" y="7492"/>
                  </a:lnTo>
                  <a:cubicBezTo>
                    <a:pt x="43100" y="6708"/>
                    <a:pt x="42704" y="5869"/>
                    <a:pt x="41738" y="5608"/>
                  </a:cubicBezTo>
                  <a:lnTo>
                    <a:pt x="21115" y="74"/>
                  </a:lnTo>
                  <a:cubicBezTo>
                    <a:pt x="20924" y="24"/>
                    <a:pt x="20726" y="0"/>
                    <a:pt x="2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4118350" y="1930925"/>
              <a:ext cx="1063250" cy="772300"/>
            </a:xfrm>
            <a:custGeom>
              <a:avLst/>
              <a:gdLst/>
              <a:ahLst/>
              <a:cxnLst/>
              <a:rect l="l" t="t" r="r" b="b"/>
              <a:pathLst>
                <a:path w="42530" h="30892" extrusionOk="0">
                  <a:moveTo>
                    <a:pt x="42300" y="1"/>
                  </a:moveTo>
                  <a:lnTo>
                    <a:pt x="24273" y="29673"/>
                  </a:lnTo>
                  <a:cubicBezTo>
                    <a:pt x="23919" y="30261"/>
                    <a:pt x="23140" y="30632"/>
                    <a:pt x="22377" y="30632"/>
                  </a:cubicBezTo>
                  <a:cubicBezTo>
                    <a:pt x="22185" y="30632"/>
                    <a:pt x="21994" y="30609"/>
                    <a:pt x="21811" y="30559"/>
                  </a:cubicBezTo>
                  <a:lnTo>
                    <a:pt x="1188" y="25026"/>
                  </a:lnTo>
                  <a:cubicBezTo>
                    <a:pt x="721" y="24907"/>
                    <a:pt x="380" y="24630"/>
                    <a:pt x="246" y="24266"/>
                  </a:cubicBezTo>
                  <a:lnTo>
                    <a:pt x="0" y="24361"/>
                  </a:lnTo>
                  <a:cubicBezTo>
                    <a:pt x="159" y="24796"/>
                    <a:pt x="570" y="25136"/>
                    <a:pt x="1117" y="25287"/>
                  </a:cubicBezTo>
                  <a:lnTo>
                    <a:pt x="21740" y="30813"/>
                  </a:lnTo>
                  <a:cubicBezTo>
                    <a:pt x="21946" y="30868"/>
                    <a:pt x="22152" y="30892"/>
                    <a:pt x="22365" y="30892"/>
                  </a:cubicBezTo>
                  <a:cubicBezTo>
                    <a:pt x="23220" y="30892"/>
                    <a:pt x="24091" y="30472"/>
                    <a:pt x="24495" y="29815"/>
                  </a:cubicBezTo>
                  <a:lnTo>
                    <a:pt x="42530" y="135"/>
                  </a:lnTo>
                  <a:lnTo>
                    <a:pt x="42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4167825" y="1785950"/>
              <a:ext cx="970025" cy="859175"/>
            </a:xfrm>
            <a:custGeom>
              <a:avLst/>
              <a:gdLst/>
              <a:ahLst/>
              <a:cxnLst/>
              <a:rect l="l" t="t" r="r" b="b"/>
              <a:pathLst>
                <a:path w="38801" h="34367" extrusionOk="0">
                  <a:moveTo>
                    <a:pt x="18477" y="1"/>
                  </a:moveTo>
                  <a:cubicBezTo>
                    <a:pt x="17746" y="1"/>
                    <a:pt x="17001" y="356"/>
                    <a:pt x="16658" y="915"/>
                  </a:cubicBezTo>
                  <a:lnTo>
                    <a:pt x="428" y="27626"/>
                  </a:lnTo>
                  <a:cubicBezTo>
                    <a:pt x="1" y="28331"/>
                    <a:pt x="365" y="29091"/>
                    <a:pt x="1236" y="29320"/>
                  </a:cubicBezTo>
                  <a:lnTo>
                    <a:pt x="19793" y="34300"/>
                  </a:lnTo>
                  <a:cubicBezTo>
                    <a:pt x="19965" y="34345"/>
                    <a:pt x="20144" y="34367"/>
                    <a:pt x="20324" y="34367"/>
                  </a:cubicBezTo>
                  <a:cubicBezTo>
                    <a:pt x="21055" y="34367"/>
                    <a:pt x="21801" y="34012"/>
                    <a:pt x="22144" y="33453"/>
                  </a:cubicBezTo>
                  <a:lnTo>
                    <a:pt x="38374" y="6742"/>
                  </a:lnTo>
                  <a:cubicBezTo>
                    <a:pt x="38801" y="6037"/>
                    <a:pt x="38437" y="5285"/>
                    <a:pt x="37566" y="5048"/>
                  </a:cubicBezTo>
                  <a:lnTo>
                    <a:pt x="33251" y="3892"/>
                  </a:lnTo>
                  <a:lnTo>
                    <a:pt x="32713" y="4770"/>
                  </a:lnTo>
                  <a:cubicBezTo>
                    <a:pt x="32536" y="5061"/>
                    <a:pt x="32157" y="5241"/>
                    <a:pt x="31781" y="5241"/>
                  </a:cubicBezTo>
                  <a:cubicBezTo>
                    <a:pt x="31687" y="5241"/>
                    <a:pt x="31592" y="5230"/>
                    <a:pt x="31502" y="5206"/>
                  </a:cubicBezTo>
                  <a:lnTo>
                    <a:pt x="21946" y="2649"/>
                  </a:lnTo>
                  <a:cubicBezTo>
                    <a:pt x="21503" y="2522"/>
                    <a:pt x="21313" y="2134"/>
                    <a:pt x="21534" y="1778"/>
                  </a:cubicBezTo>
                  <a:lnTo>
                    <a:pt x="22073" y="891"/>
                  </a:lnTo>
                  <a:lnTo>
                    <a:pt x="19009" y="68"/>
                  </a:lnTo>
                  <a:cubicBezTo>
                    <a:pt x="18837" y="22"/>
                    <a:pt x="18657" y="1"/>
                    <a:pt x="18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4459175" y="1890775"/>
              <a:ext cx="579325" cy="365925"/>
            </a:xfrm>
            <a:custGeom>
              <a:avLst/>
              <a:gdLst/>
              <a:ahLst/>
              <a:cxnLst/>
              <a:rect l="l" t="t" r="r" b="b"/>
              <a:pathLst>
                <a:path w="23173" h="14637" extrusionOk="0">
                  <a:moveTo>
                    <a:pt x="6823" y="0"/>
                  </a:moveTo>
                  <a:cubicBezTo>
                    <a:pt x="6293" y="0"/>
                    <a:pt x="5787" y="276"/>
                    <a:pt x="5502" y="744"/>
                  </a:cubicBezTo>
                  <a:lnTo>
                    <a:pt x="277" y="9349"/>
                  </a:lnTo>
                  <a:cubicBezTo>
                    <a:pt x="0" y="9793"/>
                    <a:pt x="238" y="10370"/>
                    <a:pt x="736" y="10505"/>
                  </a:cubicBezTo>
                  <a:lnTo>
                    <a:pt x="15945" y="14582"/>
                  </a:lnTo>
                  <a:cubicBezTo>
                    <a:pt x="16079" y="14619"/>
                    <a:pt x="16215" y="14637"/>
                    <a:pt x="16350" y="14637"/>
                  </a:cubicBezTo>
                  <a:cubicBezTo>
                    <a:pt x="16880" y="14637"/>
                    <a:pt x="17386" y="14361"/>
                    <a:pt x="17671" y="13893"/>
                  </a:cubicBezTo>
                  <a:lnTo>
                    <a:pt x="22904" y="5288"/>
                  </a:lnTo>
                  <a:cubicBezTo>
                    <a:pt x="23173" y="4845"/>
                    <a:pt x="22935" y="4267"/>
                    <a:pt x="22436" y="4132"/>
                  </a:cubicBezTo>
                  <a:lnTo>
                    <a:pt x="7228" y="55"/>
                  </a:lnTo>
                  <a:cubicBezTo>
                    <a:pt x="7094" y="18"/>
                    <a:pt x="6958" y="0"/>
                    <a:pt x="6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4384350" y="2207625"/>
              <a:ext cx="445350" cy="153400"/>
            </a:xfrm>
            <a:custGeom>
              <a:avLst/>
              <a:gdLst/>
              <a:ahLst/>
              <a:cxnLst/>
              <a:rect l="l" t="t" r="r" b="b"/>
              <a:pathLst>
                <a:path w="17814" h="6136" extrusionOk="0">
                  <a:moveTo>
                    <a:pt x="816" y="0"/>
                  </a:moveTo>
                  <a:lnTo>
                    <a:pt x="1" y="1346"/>
                  </a:lnTo>
                  <a:lnTo>
                    <a:pt x="16998" y="6136"/>
                  </a:lnTo>
                  <a:lnTo>
                    <a:pt x="17814" y="4790"/>
                  </a:lnTo>
                  <a:lnTo>
                    <a:pt x="8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4344375" y="2272525"/>
              <a:ext cx="445350" cy="153425"/>
            </a:xfrm>
            <a:custGeom>
              <a:avLst/>
              <a:gdLst/>
              <a:ahLst/>
              <a:cxnLst/>
              <a:rect l="l" t="t" r="r" b="b"/>
              <a:pathLst>
                <a:path w="17814" h="6137" extrusionOk="0">
                  <a:moveTo>
                    <a:pt x="816" y="1"/>
                  </a:moveTo>
                  <a:lnTo>
                    <a:pt x="0" y="1347"/>
                  </a:lnTo>
                  <a:lnTo>
                    <a:pt x="16998" y="6136"/>
                  </a:lnTo>
                  <a:lnTo>
                    <a:pt x="17813" y="4799"/>
                  </a:lnTo>
                  <a:lnTo>
                    <a:pt x="8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4304400" y="2337450"/>
              <a:ext cx="445350" cy="153425"/>
            </a:xfrm>
            <a:custGeom>
              <a:avLst/>
              <a:gdLst/>
              <a:ahLst/>
              <a:cxnLst/>
              <a:rect l="l" t="t" r="r" b="b"/>
              <a:pathLst>
                <a:path w="17814" h="6137" extrusionOk="0">
                  <a:moveTo>
                    <a:pt x="816" y="1"/>
                  </a:moveTo>
                  <a:lnTo>
                    <a:pt x="0" y="1347"/>
                  </a:lnTo>
                  <a:lnTo>
                    <a:pt x="16998" y="6136"/>
                  </a:lnTo>
                  <a:lnTo>
                    <a:pt x="17813" y="4798"/>
                  </a:lnTo>
                  <a:lnTo>
                    <a:pt x="8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4264425" y="2402375"/>
              <a:ext cx="445125" cy="153400"/>
            </a:xfrm>
            <a:custGeom>
              <a:avLst/>
              <a:gdLst/>
              <a:ahLst/>
              <a:cxnLst/>
              <a:rect l="l" t="t" r="r" b="b"/>
              <a:pathLst>
                <a:path w="17805" h="6136" extrusionOk="0">
                  <a:moveTo>
                    <a:pt x="815" y="0"/>
                  </a:moveTo>
                  <a:lnTo>
                    <a:pt x="0" y="1346"/>
                  </a:lnTo>
                  <a:lnTo>
                    <a:pt x="16997" y="6136"/>
                  </a:lnTo>
                  <a:lnTo>
                    <a:pt x="17805" y="4798"/>
                  </a:lnTo>
                  <a:lnTo>
                    <a:pt x="8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8001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767299"/>
            <a:ext cx="7221521" cy="5966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4) Độ Mô-đun cộng đồng</a:t>
            </a:r>
            <a:endParaRPr lang="en"/>
          </a:p>
        </p:txBody>
      </p:sp>
      <p:sp>
        <p:nvSpPr>
          <p:cNvPr id="517" name="Google Shape;517;p29"/>
          <p:cNvSpPr txBox="1">
            <a:spLocks noGrp="1"/>
          </p:cNvSpPr>
          <p:nvPr>
            <p:ph type="subTitle" idx="1"/>
          </p:nvPr>
        </p:nvSpPr>
        <p:spPr>
          <a:xfrm>
            <a:off x="788631" y="1363980"/>
            <a:ext cx="7607815" cy="13508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a:t>Độ module cộng đồng</a:t>
            </a:r>
            <a:r>
              <a:rPr lang="en-US" sz="1400"/>
              <a:t> (COMMUNITY MODULE DEGREE)</a:t>
            </a:r>
            <a:r>
              <a:rPr lang="vi-VN" sz="1400"/>
              <a:t> chỉ ra mức độ thân mật giữa các nút thuộc cùng một cộng đồng. Các nút trong cộng đồng này có khả năng lớn hơn để được chia thành cùng một cộng đồng. Độ module cao hơn của một cộng đồng, cấu trúc cộng đồng đã được phát hiện càng ổn định hơn. </a:t>
            </a:r>
            <a:endParaRPr lang="en-US" sz="1400"/>
          </a:p>
          <a:p>
            <a:pPr marL="0" lvl="0" indent="0" algn="just" rtl="0">
              <a:spcBef>
                <a:spcPts val="0"/>
              </a:spcBef>
              <a:spcAft>
                <a:spcPts val="0"/>
              </a:spcAft>
              <a:buNone/>
            </a:pPr>
            <a:r>
              <a:rPr lang="vi-VN" sz="1400"/>
              <a:t>Theo Định nghĩa 5, độ module WD∗ dựa trên tương tự cạnh có trọng số được tính như sau:</a:t>
            </a:r>
            <a:endParaRPr lang="en-US" sz="1400"/>
          </a:p>
        </p:txBody>
      </p:sp>
      <p:grpSp>
        <p:nvGrpSpPr>
          <p:cNvPr id="519" name="Google Shape;519;p29"/>
          <p:cNvGrpSpPr/>
          <p:nvPr/>
        </p:nvGrpSpPr>
        <p:grpSpPr>
          <a:xfrm>
            <a:off x="8163681" y="226263"/>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517;p29">
            <a:extLst>
              <a:ext uri="{FF2B5EF4-FFF2-40B4-BE49-F238E27FC236}">
                <a16:creationId xmlns:a16="http://schemas.microsoft.com/office/drawing/2014/main" id="{F54EEF04-CDD9-2856-142F-1633A2749810}"/>
              </a:ext>
            </a:extLst>
          </p:cNvPr>
          <p:cNvSpPr txBox="1">
            <a:spLocks/>
          </p:cNvSpPr>
          <p:nvPr/>
        </p:nvSpPr>
        <p:spPr>
          <a:xfrm>
            <a:off x="788631" y="3392058"/>
            <a:ext cx="6005513" cy="8633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buFont typeface="Baloo 2"/>
              <a:buNone/>
            </a:pPr>
            <a:r>
              <a:rPr lang="vi-VN" sz="1400"/>
              <a:t>trong đó:</a:t>
            </a:r>
          </a:p>
          <a:p>
            <a:pPr marL="0" indent="0">
              <a:buFont typeface="Baloo 2"/>
              <a:buNone/>
            </a:pPr>
            <a:r>
              <a:rPr lang="vi-VN" sz="1400"/>
              <a:t>- EWi,j là trọng số của tương tự cạnh giữa nút i và nút j.</a:t>
            </a:r>
          </a:p>
          <a:p>
            <a:pPr marL="0" indent="0">
              <a:buFont typeface="Baloo 2"/>
              <a:buNone/>
            </a:pPr>
            <a:r>
              <a:rPr lang="vi-VN" sz="1400"/>
              <a:t>- 〖EW〗_i^outlà tổng trọng số của các bậc ra của nút i.</a:t>
            </a:r>
          </a:p>
          <a:p>
            <a:pPr marL="0" indent="0">
              <a:buFont typeface="Baloo 2"/>
              <a:buNone/>
            </a:pPr>
            <a:r>
              <a:rPr lang="vi-VN" sz="1400"/>
              <a:t>- 〖EW〗_j^inlà tổng trọng số của các bậc vào của nút j.</a:t>
            </a:r>
          </a:p>
          <a:p>
            <a:pPr marL="0" indent="0">
              <a:buFont typeface="Baloo 2"/>
              <a:buNone/>
            </a:pPr>
            <a:r>
              <a:rPr lang="vi-VN" sz="1400"/>
              <a:t>- SW là tổng trọng số của tương đồng cạnh.</a:t>
            </a:r>
          </a:p>
        </p:txBody>
      </p:sp>
      <p:pic>
        <p:nvPicPr>
          <p:cNvPr id="6" name="image14.png" descr="A black text on a white background&#10;&#10;Description automatically generated">
            <a:extLst>
              <a:ext uri="{FF2B5EF4-FFF2-40B4-BE49-F238E27FC236}">
                <a16:creationId xmlns:a16="http://schemas.microsoft.com/office/drawing/2014/main" id="{6B1A946C-7E59-DE60-D9BA-3B7740A6F0AD}"/>
              </a:ext>
            </a:extLst>
          </p:cNvPr>
          <p:cNvPicPr/>
          <p:nvPr/>
        </p:nvPicPr>
        <p:blipFill>
          <a:blip r:embed="rId3"/>
          <a:srcRect/>
          <a:stretch>
            <a:fillRect/>
          </a:stretch>
        </p:blipFill>
        <p:spPr>
          <a:xfrm>
            <a:off x="2128006" y="2678480"/>
            <a:ext cx="4741545" cy="749935"/>
          </a:xfrm>
          <a:prstGeom prst="rect">
            <a:avLst/>
          </a:prstGeom>
          <a:ln>
            <a:solidFill>
              <a:schemeClr val="tx1"/>
            </a:solidFill>
          </a:ln>
        </p:spPr>
      </p:pic>
    </p:spTree>
    <p:extLst>
      <p:ext uri="{BB962C8B-B14F-4D97-AF65-F5344CB8AC3E}">
        <p14:creationId xmlns:p14="http://schemas.microsoft.com/office/powerpoint/2010/main" val="2152162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767299"/>
            <a:ext cx="7221521" cy="5966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5) Mô hình dựa trên độ Mô-đun cồng đồng </a:t>
            </a:r>
            <a:endParaRPr lang="en"/>
          </a:p>
        </p:txBody>
      </p:sp>
      <p:sp>
        <p:nvSpPr>
          <p:cNvPr id="517" name="Google Shape;517;p29"/>
          <p:cNvSpPr txBox="1">
            <a:spLocks noGrp="1"/>
          </p:cNvSpPr>
          <p:nvPr>
            <p:ph type="subTitle" idx="1"/>
          </p:nvPr>
        </p:nvSpPr>
        <p:spPr>
          <a:xfrm>
            <a:off x="823318" y="1519029"/>
            <a:ext cx="3493809" cy="301222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a:t>Trong phần này, chúng ta trình bày một mô hình chi tiết dựa trên mức độ mô-đun để phát hiện cộng đồng, dựa trên </a:t>
            </a:r>
            <a:r>
              <a:rPr lang="en-US" sz="1400"/>
              <a:t>các đặc trưng xã hội, </a:t>
            </a:r>
            <a:r>
              <a:rPr lang="vi-VN" sz="1400"/>
              <a:t>bao gồm tương tự về đặc điểm xã hội và tương tự về sở thích của người dùng. Trong mô hình của tác giả, sự di động của người dùng được xem xét như một yếu tố ảnh hưởng đến việc tính toán trọng số độ tương tự của cạnh. So với các mô hình tương tự, mô hình của tác giả tập trung vào các đặc điểm xã hội và tính di động của người dùng. </a:t>
            </a:r>
            <a:endParaRPr lang="en-US" sz="1400"/>
          </a:p>
        </p:txBody>
      </p:sp>
      <p:pic>
        <p:nvPicPr>
          <p:cNvPr id="4" name="image18.png" descr="A group of lines and dots&#10;&#10;Description automatically generated">
            <a:extLst>
              <a:ext uri="{FF2B5EF4-FFF2-40B4-BE49-F238E27FC236}">
                <a16:creationId xmlns:a16="http://schemas.microsoft.com/office/drawing/2014/main" id="{72157E12-B392-B59D-BA91-11F296A07562}"/>
              </a:ext>
            </a:extLst>
          </p:cNvPr>
          <p:cNvPicPr/>
          <p:nvPr/>
        </p:nvPicPr>
        <p:blipFill>
          <a:blip r:embed="rId3"/>
          <a:srcRect/>
          <a:stretch>
            <a:fillRect/>
          </a:stretch>
        </p:blipFill>
        <p:spPr>
          <a:xfrm>
            <a:off x="4427220" y="1363980"/>
            <a:ext cx="4191000" cy="3322320"/>
          </a:xfrm>
          <a:prstGeom prst="rect">
            <a:avLst/>
          </a:prstGeom>
          <a:ln>
            <a:solidFill>
              <a:schemeClr val="tx1"/>
            </a:solidFill>
          </a:ln>
        </p:spPr>
      </p:pic>
    </p:spTree>
    <p:extLst>
      <p:ext uri="{BB962C8B-B14F-4D97-AF65-F5344CB8AC3E}">
        <p14:creationId xmlns:p14="http://schemas.microsoft.com/office/powerpoint/2010/main" val="2761532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815518" y="845820"/>
            <a:ext cx="4861203" cy="17259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Thuật toán 1:</a:t>
            </a:r>
            <a:br>
              <a:rPr lang="en-US"/>
            </a:br>
            <a:r>
              <a:rPr lang="vi-VN"/>
              <a:t>Tính toán độ tương tự của thuộc tính cộng đồng và sở thích của nút</a:t>
            </a:r>
            <a:endParaRPr lang="en"/>
          </a:p>
        </p:txBody>
      </p:sp>
      <p:sp>
        <p:nvSpPr>
          <p:cNvPr id="517" name="Google Shape;517;p29"/>
          <p:cNvSpPr txBox="1">
            <a:spLocks noGrp="1"/>
          </p:cNvSpPr>
          <p:nvPr>
            <p:ph type="subTitle" idx="1"/>
          </p:nvPr>
        </p:nvSpPr>
        <p:spPr>
          <a:xfrm>
            <a:off x="815518" y="2711559"/>
            <a:ext cx="4487823" cy="212714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b="1"/>
              <a:t>Bước 1: </a:t>
            </a:r>
            <a:r>
              <a:rPr lang="vi-VN" sz="1400"/>
              <a:t>Trong bước này, chúng ta nhập đồ thị xã hội kề G(V, E), tổng số n1 của các nút và tập hợp cộng đồng C1. Sau đó, chúng ta tính toán độ tương tự về thuộc tính cộng đồng CNSi,zs và tương tự về sở thích ISMi,js giữa tất cả các cặp nút có i ∈ 1, 2, ...n1, z ∈1, 2, ...|C1| và j ∈ 1, 2, ...n1. Cuối cùng, chúng ta xuất ra tất cả CNSi,zs và ISMi,js, trong đó mỗi nút ban đầu được coi như một cộng đồng riêng. Quy trình được mô tả trong Thuật toán 1.</a:t>
            </a:r>
            <a:endParaRPr lang="en-US" sz="1400"/>
          </a:p>
        </p:txBody>
      </p:sp>
      <p:pic>
        <p:nvPicPr>
          <p:cNvPr id="2" name="Hình ảnh 1" descr="Ảnh có chứa văn bản, ảnh chụp màn hình, Phông chữ, số&#10;&#10;Mô tả được tạo tự động">
            <a:extLst>
              <a:ext uri="{FF2B5EF4-FFF2-40B4-BE49-F238E27FC236}">
                <a16:creationId xmlns:a16="http://schemas.microsoft.com/office/drawing/2014/main" id="{1D02EA13-F32A-6E0F-001E-54C33019F737}"/>
              </a:ext>
            </a:extLst>
          </p:cNvPr>
          <p:cNvPicPr>
            <a:picLocks noChangeAspect="1"/>
          </p:cNvPicPr>
          <p:nvPr/>
        </p:nvPicPr>
        <p:blipFill rotWithShape="1">
          <a:blip r:embed="rId3">
            <a:extLst>
              <a:ext uri="{28A0092B-C50C-407E-A947-70E740481C1C}">
                <a14:useLocalDpi xmlns:a14="http://schemas.microsoft.com/office/drawing/2010/main" val="0"/>
              </a:ext>
            </a:extLst>
          </a:blip>
          <a:srcRect t="658"/>
          <a:stretch/>
        </p:blipFill>
        <p:spPr bwMode="auto">
          <a:xfrm>
            <a:off x="5478780" y="662941"/>
            <a:ext cx="2948939" cy="4122932"/>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8930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815518" y="906779"/>
            <a:ext cx="4861203" cy="12876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Thuật toán 2:</a:t>
            </a:r>
            <a:br>
              <a:rPr lang="en-US"/>
            </a:br>
            <a:r>
              <a:rPr lang="en-US"/>
              <a:t>Phân chia cộng đồng dựa trên độ Mô-đun</a:t>
            </a:r>
            <a:endParaRPr lang="en"/>
          </a:p>
        </p:txBody>
      </p:sp>
      <p:sp>
        <p:nvSpPr>
          <p:cNvPr id="517" name="Google Shape;517;p29"/>
          <p:cNvSpPr txBox="1">
            <a:spLocks noGrp="1"/>
          </p:cNvSpPr>
          <p:nvPr>
            <p:ph type="subTitle" idx="1"/>
          </p:nvPr>
        </p:nvSpPr>
        <p:spPr>
          <a:xfrm>
            <a:off x="815518" y="2194464"/>
            <a:ext cx="4487823" cy="212714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b="1"/>
              <a:t>Bước 2: </a:t>
            </a:r>
            <a:r>
              <a:rPr lang="vi-VN" sz="1400"/>
              <a:t>Trong bước này, chúng ta nhập G(V, E), n1, C1, tất cả CNSi,zs và tất cả ISMi,js với i ∈ 1, 2, ...n1, z ∈ 1, 2, ...|C1| và j ∈ 1, 2, ...n1. Chúng ta tính toán trọng số của độ tương tự cạnh giữa tất cả các cặp nút và đo lường sự tăng của mức độ mô-đun. Cuối cùng, chúng ta xuất ra tập hợp C2 các cộng đồng và một cờ. Quy trình được mô tả trong Thuật toán 2. </a:t>
            </a:r>
            <a:endParaRPr lang="en-US" sz="1400"/>
          </a:p>
        </p:txBody>
      </p:sp>
      <p:pic>
        <p:nvPicPr>
          <p:cNvPr id="3" name="Hình ảnh 1" descr="Ảnh có chứa văn bản, Phông chữ, ảnh chụp màn hình, tài liệu&#10;&#10;Mô tả được tạo tự động">
            <a:extLst>
              <a:ext uri="{FF2B5EF4-FFF2-40B4-BE49-F238E27FC236}">
                <a16:creationId xmlns:a16="http://schemas.microsoft.com/office/drawing/2014/main" id="{306B836C-6FE3-3F92-2207-D349341E3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077" y="380905"/>
            <a:ext cx="2610663" cy="4381689"/>
          </a:xfrm>
          <a:prstGeom prst="rect">
            <a:avLst/>
          </a:prstGeom>
          <a:ln>
            <a:solidFill>
              <a:schemeClr val="tx1"/>
            </a:solidFill>
          </a:ln>
        </p:spPr>
      </p:pic>
    </p:spTree>
    <p:extLst>
      <p:ext uri="{BB962C8B-B14F-4D97-AF65-F5344CB8AC3E}">
        <p14:creationId xmlns:p14="http://schemas.microsoft.com/office/powerpoint/2010/main" val="138915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815518" y="906779"/>
            <a:ext cx="4861203" cy="12876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Thuật toán 3:</a:t>
            </a:r>
            <a:br>
              <a:rPr lang="en-US"/>
            </a:br>
            <a:r>
              <a:rPr lang="en-US"/>
              <a:t>Khám phá cộng đồng động</a:t>
            </a:r>
            <a:endParaRPr lang="en"/>
          </a:p>
        </p:txBody>
      </p:sp>
      <p:sp>
        <p:nvSpPr>
          <p:cNvPr id="517" name="Google Shape;517;p29"/>
          <p:cNvSpPr txBox="1">
            <a:spLocks noGrp="1"/>
          </p:cNvSpPr>
          <p:nvPr>
            <p:ph type="subTitle" idx="1"/>
          </p:nvPr>
        </p:nvSpPr>
        <p:spPr>
          <a:xfrm>
            <a:off x="815518" y="2194464"/>
            <a:ext cx="4487823" cy="212714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b="1"/>
              <a:t>Bước 3: </a:t>
            </a:r>
            <a:r>
              <a:rPr lang="vi-VN" sz="1400"/>
              <a:t>Trong bước này, chúng ta nhập G(V, E), n1, C2 và tất cả ISMi,js, sau đó tính toán lại độ tương tự thuộc tính cộng đồng CNSi,zs giữa người dùng i và cộng đồng z với i ∈ 1, 2, ...n1 và z ∈ 1, 2, ...|C2|. Sau đó, quay lại Bước 2 với C1 ← C2. Quy trình được mô tả trong Thuật toán 3. </a:t>
            </a:r>
            <a:endParaRPr lang="en-US" sz="1400"/>
          </a:p>
        </p:txBody>
      </p:sp>
      <p:pic>
        <p:nvPicPr>
          <p:cNvPr id="2" name="Hình ảnh 1" descr="Ảnh có chứa văn bản, Phông chữ, ảnh chụp màn hình, tài liệu&#10;&#10;Mô tả được tạo tự động">
            <a:extLst>
              <a:ext uri="{FF2B5EF4-FFF2-40B4-BE49-F238E27FC236}">
                <a16:creationId xmlns:a16="http://schemas.microsoft.com/office/drawing/2014/main" id="{ACAF0BDB-F278-6960-7A00-7A0AD8132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442" y="984885"/>
            <a:ext cx="2854960" cy="3173730"/>
          </a:xfrm>
          <a:prstGeom prst="rect">
            <a:avLst/>
          </a:prstGeom>
          <a:ln>
            <a:solidFill>
              <a:schemeClr val="tx1"/>
            </a:solidFill>
          </a:ln>
        </p:spPr>
      </p:pic>
    </p:spTree>
    <p:extLst>
      <p:ext uri="{BB962C8B-B14F-4D97-AF65-F5344CB8AC3E}">
        <p14:creationId xmlns:p14="http://schemas.microsoft.com/office/powerpoint/2010/main" val="3718965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cxnSp>
        <p:nvCxnSpPr>
          <p:cNvPr id="534" name="Google Shape;534;p30"/>
          <p:cNvCxnSpPr/>
          <p:nvPr/>
        </p:nvCxnSpPr>
        <p:spPr>
          <a:xfrm rot="10800000">
            <a:off x="-123300" y="3512475"/>
            <a:ext cx="4758900" cy="1666800"/>
          </a:xfrm>
          <a:prstGeom prst="straightConnector1">
            <a:avLst/>
          </a:prstGeom>
          <a:noFill/>
          <a:ln w="9525" cap="flat" cmpd="sng">
            <a:solidFill>
              <a:schemeClr val="dk1"/>
            </a:solidFill>
            <a:prstDash val="dash"/>
            <a:round/>
            <a:headEnd type="none" w="med" len="med"/>
            <a:tailEnd type="none" w="med" len="med"/>
          </a:ln>
        </p:spPr>
      </p:cxnSp>
      <p:sp>
        <p:nvSpPr>
          <p:cNvPr id="535" name="Google Shape;535;p30"/>
          <p:cNvSpPr txBox="1">
            <a:spLocks noGrp="1"/>
          </p:cNvSpPr>
          <p:nvPr>
            <p:ph type="title"/>
          </p:nvPr>
        </p:nvSpPr>
        <p:spPr>
          <a:xfrm>
            <a:off x="4087331" y="2571700"/>
            <a:ext cx="458985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Thực nghiệm của bài báo</a:t>
            </a:r>
            <a:endParaRPr/>
          </a:p>
        </p:txBody>
      </p:sp>
      <p:sp>
        <p:nvSpPr>
          <p:cNvPr id="536" name="Google Shape;536;p30"/>
          <p:cNvSpPr txBox="1">
            <a:spLocks noGrp="1"/>
          </p:cNvSpPr>
          <p:nvPr>
            <p:ph type="title" idx="2"/>
          </p:nvPr>
        </p:nvSpPr>
        <p:spPr>
          <a:xfrm>
            <a:off x="5621125" y="1729950"/>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pic>
        <p:nvPicPr>
          <p:cNvPr id="537" name="Google Shape;537;p30"/>
          <p:cNvPicPr preferRelativeResize="0">
            <a:picLocks noGrp="1"/>
          </p:cNvPicPr>
          <p:nvPr>
            <p:ph type="pic" idx="3"/>
          </p:nvPr>
        </p:nvPicPr>
        <p:blipFill rotWithShape="1">
          <a:blip r:embed="rId3">
            <a:alphaModFix/>
          </a:blip>
          <a:srcRect l="25393" r="23316"/>
          <a:stretch/>
        </p:blipFill>
        <p:spPr>
          <a:xfrm>
            <a:off x="713225" y="539500"/>
            <a:ext cx="3127700" cy="4064400"/>
          </a:xfrm>
          <a:prstGeom prst="rect">
            <a:avLst/>
          </a:prstGeom>
        </p:spPr>
      </p:pic>
      <p:grpSp>
        <p:nvGrpSpPr>
          <p:cNvPr id="538" name="Google Shape;538;p30"/>
          <p:cNvGrpSpPr/>
          <p:nvPr/>
        </p:nvGrpSpPr>
        <p:grpSpPr>
          <a:xfrm>
            <a:off x="323975" y="328211"/>
            <a:ext cx="778480" cy="727317"/>
            <a:chOff x="1169100" y="1853651"/>
            <a:chExt cx="581867" cy="543626"/>
          </a:xfrm>
        </p:grpSpPr>
        <p:sp>
          <p:nvSpPr>
            <p:cNvPr id="539" name="Google Shape;539;p30"/>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66212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468393"/>
            <a:ext cx="489509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Thu thập và phân tích dữ liệu</a:t>
            </a:r>
            <a:endParaRPr/>
          </a:p>
        </p:txBody>
      </p:sp>
      <p:sp>
        <p:nvSpPr>
          <p:cNvPr id="517" name="Google Shape;517;p29"/>
          <p:cNvSpPr txBox="1">
            <a:spLocks noGrp="1"/>
          </p:cNvSpPr>
          <p:nvPr>
            <p:ph type="subTitle" idx="1"/>
          </p:nvPr>
        </p:nvSpPr>
        <p:spPr>
          <a:xfrm>
            <a:off x="415762" y="958841"/>
            <a:ext cx="8339618" cy="22983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sz="1300"/>
              <a:t>Đầu tiên, để có dữ liệu cơ sở thực tế, tác giả đã sử dụng phần mềm thu thập dữ liệu để tổng hợp thông tin từ Weibo, mạng xã hội lớn tại Trung Quốc. Thông qua quá trình này, tác giả đã thu thập một loạt các tập dữ liệu đa dạng</a:t>
            </a:r>
            <a:r>
              <a:rPr lang="en-US" sz="1300"/>
              <a:t>.</a:t>
            </a:r>
          </a:p>
          <a:p>
            <a:pPr marL="0" lvl="0" indent="0" algn="just" rtl="0">
              <a:lnSpc>
                <a:spcPct val="150000"/>
              </a:lnSpc>
              <a:spcBef>
                <a:spcPts val="0"/>
              </a:spcBef>
              <a:spcAft>
                <a:spcPts val="0"/>
              </a:spcAft>
              <a:buNone/>
            </a:pPr>
            <a:r>
              <a:rPr lang="vi-VN" sz="1300"/>
              <a:t>Một trong những điểm đáng chú ý là việc tác giả bổ sung tính di động vào dữ liệu của mỗi người dùng. Điều này có ý nghĩa quan trọng vì tính di động có thể ảnh hưởng đáng kể đến hành vi mạng xã hội. </a:t>
            </a:r>
          </a:p>
        </p:txBody>
      </p:sp>
      <p:grpSp>
        <p:nvGrpSpPr>
          <p:cNvPr id="519" name="Google Shape;519;p29"/>
          <p:cNvGrpSpPr/>
          <p:nvPr/>
        </p:nvGrpSpPr>
        <p:grpSpPr>
          <a:xfrm>
            <a:off x="8416716" y="130754"/>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age2.png" descr="A table with numbers and text&#10;&#10;Description automatically generated">
            <a:extLst>
              <a:ext uri="{FF2B5EF4-FFF2-40B4-BE49-F238E27FC236}">
                <a16:creationId xmlns:a16="http://schemas.microsoft.com/office/drawing/2014/main" id="{5C650EAB-15F8-6A24-A82F-84D3C25CCF96}"/>
              </a:ext>
            </a:extLst>
          </p:cNvPr>
          <p:cNvPicPr/>
          <p:nvPr/>
        </p:nvPicPr>
        <p:blipFill>
          <a:blip r:embed="rId3"/>
          <a:srcRect/>
          <a:stretch>
            <a:fillRect/>
          </a:stretch>
        </p:blipFill>
        <p:spPr>
          <a:xfrm>
            <a:off x="1913491" y="2723952"/>
            <a:ext cx="5344160" cy="1504950"/>
          </a:xfrm>
          <a:prstGeom prst="rect">
            <a:avLst/>
          </a:prstGeom>
          <a:ln/>
        </p:spPr>
      </p:pic>
    </p:spTree>
    <p:extLst>
      <p:ext uri="{BB962C8B-B14F-4D97-AF65-F5344CB8AC3E}">
        <p14:creationId xmlns:p14="http://schemas.microsoft.com/office/powerpoint/2010/main" val="2526642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468393"/>
            <a:ext cx="567995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Thực nghiệm khám phá cộng đồng</a:t>
            </a:r>
            <a:endParaRPr/>
          </a:p>
        </p:txBody>
      </p:sp>
      <p:sp>
        <p:nvSpPr>
          <p:cNvPr id="517" name="Google Shape;517;p29"/>
          <p:cNvSpPr txBox="1">
            <a:spLocks noGrp="1"/>
          </p:cNvSpPr>
          <p:nvPr>
            <p:ph type="subTitle" idx="1"/>
          </p:nvPr>
        </p:nvSpPr>
        <p:spPr>
          <a:xfrm>
            <a:off x="415762" y="958841"/>
            <a:ext cx="8339618" cy="3716266"/>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sz="1300"/>
              <a:t>Trong các thí nghiệm phát hiện cộng đồng, tác giả đã tiến hành tiền xử lý trước trên các tập dữ liệu kiểm tra ban đầu theo bảng 1. Để hiển thị sự ảnh hưởng của </a:t>
            </a:r>
            <a:r>
              <a:rPr lang="en-US" sz="1300"/>
              <a:t>sự di </a:t>
            </a:r>
            <a:r>
              <a:rPr lang="vi-VN" sz="1300"/>
              <a:t>động đối với việc phát hiện cộng đồng, họ đã thiết lập giá trị tối đa của khả năng cơ động là 0, 1/2 và 1 tương ứng, sau đó các giá trị </a:t>
            </a:r>
            <a:r>
              <a:rPr lang="en-US" sz="1300"/>
              <a:t>khả năng cơ động </a:t>
            </a:r>
            <a:r>
              <a:rPr lang="vi-VN" sz="1300"/>
              <a:t>được tạo ngẫu nhiên và thêm vào các tập dữ liệu kiểm tra ban đầu cho mỗi người dùng. Ví dụ, khi giá trị tối đa của </a:t>
            </a:r>
            <a:r>
              <a:rPr lang="en-US" sz="1300"/>
              <a:t>khả năng cơ động </a:t>
            </a:r>
            <a:r>
              <a:rPr lang="vi-VN" sz="1300"/>
              <a:t>là 0.5, các giá trị khả năng cơ động được tạo ngẫu nhiên cho mỗi người dùng phải thuộc về khoảng [0, 0.5]. Bằng cách thiết lập các tập dữ liệu không có khả năng cơ động, có khả năng cơ động thấp và có khả năng cơ động cao, họ có thể hiểu được tác động tổng quan của khả năng cơ động đối với việc phát hiện cộng đồng.</a:t>
            </a:r>
          </a:p>
          <a:p>
            <a:pPr marL="0" lvl="0" indent="0" algn="just" rtl="0">
              <a:lnSpc>
                <a:spcPct val="150000"/>
              </a:lnSpc>
              <a:spcBef>
                <a:spcPts val="0"/>
              </a:spcBef>
              <a:spcAft>
                <a:spcPts val="0"/>
              </a:spcAft>
              <a:buNone/>
            </a:pPr>
            <a:r>
              <a:rPr lang="vi-VN" sz="1300"/>
              <a:t>Ngoài ra, trong khuôn khổ mô hình được đề xuất, các hệ số tác động </a:t>
            </a:r>
            <a:r>
              <a:rPr lang="el-GR" sz="1300"/>
              <a:t>η ∈ [0, 1] </a:t>
            </a:r>
            <a:r>
              <a:rPr lang="vi-VN" sz="1300"/>
              <a:t>và </a:t>
            </a:r>
            <a:r>
              <a:rPr lang="el-GR" sz="1300"/>
              <a:t>ξ ∈ [0, 1] </a:t>
            </a:r>
            <a:r>
              <a:rPr lang="vi-VN" sz="1300"/>
              <a:t>được sử dụng để làm cân bằng giữa thuộc tính của cộng đồng và thuộc tính của nút cũng như giữa sự tương đồng cạnh và sự tương đồng quan tâm. Do đó, bằng cách thay đổi các hệ số tác động </a:t>
            </a:r>
            <a:r>
              <a:rPr lang="el-GR" sz="1300"/>
              <a:t>η ∈ [0, 1] </a:t>
            </a:r>
            <a:r>
              <a:rPr lang="vi-VN" sz="1300"/>
              <a:t>và </a:t>
            </a:r>
            <a:r>
              <a:rPr lang="el-GR" sz="1300"/>
              <a:t>ξ ∈ [0, 1], </a:t>
            </a:r>
            <a:r>
              <a:rPr lang="vi-VN" sz="1300"/>
              <a:t>chúng ta có thể thu được kết quả tổng quan để hiển thị sự ảnh hưởng của các tham số lên quá trình phát hiện cộng đồng.</a:t>
            </a:r>
          </a:p>
        </p:txBody>
      </p:sp>
      <p:grpSp>
        <p:nvGrpSpPr>
          <p:cNvPr id="519" name="Google Shape;519;p29"/>
          <p:cNvGrpSpPr/>
          <p:nvPr/>
        </p:nvGrpSpPr>
        <p:grpSpPr>
          <a:xfrm>
            <a:off x="8416716" y="130754"/>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69139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468393"/>
            <a:ext cx="489509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Kết quả thực nghiệm</a:t>
            </a:r>
            <a:endParaRPr/>
          </a:p>
        </p:txBody>
      </p:sp>
      <p:sp>
        <p:nvSpPr>
          <p:cNvPr id="517" name="Google Shape;517;p29"/>
          <p:cNvSpPr txBox="1">
            <a:spLocks noGrp="1"/>
          </p:cNvSpPr>
          <p:nvPr>
            <p:ph type="subTitle" idx="1"/>
          </p:nvPr>
        </p:nvSpPr>
        <p:spPr>
          <a:xfrm>
            <a:off x="432323" y="1105461"/>
            <a:ext cx="2900854" cy="3716266"/>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sz="1300"/>
              <a:t>Từ </a:t>
            </a:r>
            <a:r>
              <a:rPr lang="vi-VN" sz="1300" b="1"/>
              <a:t>Hình 2, </a:t>
            </a:r>
            <a:r>
              <a:rPr lang="vi-VN" sz="1300"/>
              <a:t>chúng ta có thể thấy rằng giá trị của khả năng cơ động càng lớn, số lượng cộng đồng đã phát hiện càng ít. Do đó, khả năng cơ động của nút là một yếu tố rất quan trọng đối với quá trình phát hiện cộng đồng trong các mạng xã hội di động. Khả năng cơ động cao hơn của người dùng làm cho người dùng ít có khả năng tham gia cộng đồng.</a:t>
            </a:r>
          </a:p>
        </p:txBody>
      </p:sp>
      <p:grpSp>
        <p:nvGrpSpPr>
          <p:cNvPr id="519" name="Google Shape;519;p29"/>
          <p:cNvGrpSpPr/>
          <p:nvPr/>
        </p:nvGrpSpPr>
        <p:grpSpPr>
          <a:xfrm>
            <a:off x="8416716" y="130754"/>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image12.png" descr="A group of colorful bars&#10;&#10;Description automatically generated with medium confidence">
            <a:extLst>
              <a:ext uri="{FF2B5EF4-FFF2-40B4-BE49-F238E27FC236}">
                <a16:creationId xmlns:a16="http://schemas.microsoft.com/office/drawing/2014/main" id="{561A0058-7B04-4782-15CE-17D6A46EC38A}"/>
              </a:ext>
            </a:extLst>
          </p:cNvPr>
          <p:cNvPicPr/>
          <p:nvPr/>
        </p:nvPicPr>
        <p:blipFill>
          <a:blip r:embed="rId3"/>
          <a:srcRect/>
          <a:stretch>
            <a:fillRect/>
          </a:stretch>
        </p:blipFill>
        <p:spPr>
          <a:xfrm>
            <a:off x="3421194" y="1181797"/>
            <a:ext cx="5290483" cy="3047105"/>
          </a:xfrm>
          <a:prstGeom prst="rect">
            <a:avLst/>
          </a:prstGeom>
          <a:ln>
            <a:solidFill>
              <a:schemeClr val="tx1"/>
            </a:solidFill>
          </a:ln>
        </p:spPr>
      </p:pic>
    </p:spTree>
    <p:extLst>
      <p:ext uri="{BB962C8B-B14F-4D97-AF65-F5344CB8AC3E}">
        <p14:creationId xmlns:p14="http://schemas.microsoft.com/office/powerpoint/2010/main" val="353100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2" name="image21.png" descr="A group of colorful bars&#10;&#10;Description automatically generated">
            <a:extLst>
              <a:ext uri="{FF2B5EF4-FFF2-40B4-BE49-F238E27FC236}">
                <a16:creationId xmlns:a16="http://schemas.microsoft.com/office/drawing/2014/main" id="{20E4ADCF-3025-3D69-DBBC-3BB73FDA09F5}"/>
              </a:ext>
            </a:extLst>
          </p:cNvPr>
          <p:cNvPicPr/>
          <p:nvPr/>
        </p:nvPicPr>
        <p:blipFill>
          <a:blip r:embed="rId3"/>
          <a:srcRect/>
          <a:stretch>
            <a:fillRect/>
          </a:stretch>
        </p:blipFill>
        <p:spPr>
          <a:xfrm>
            <a:off x="3478229" y="1162229"/>
            <a:ext cx="5209900" cy="3221196"/>
          </a:xfrm>
          <a:prstGeom prst="rect">
            <a:avLst/>
          </a:prstGeom>
          <a:ln>
            <a:solidFill>
              <a:schemeClr val="tx1"/>
            </a:solidFill>
          </a:ln>
        </p:spPr>
      </p:pic>
      <p:sp>
        <p:nvSpPr>
          <p:cNvPr id="516" name="Google Shape;516;p29"/>
          <p:cNvSpPr txBox="1">
            <a:spLocks noGrp="1"/>
          </p:cNvSpPr>
          <p:nvPr>
            <p:ph type="title"/>
          </p:nvPr>
        </p:nvSpPr>
        <p:spPr>
          <a:xfrm>
            <a:off x="713224" y="468393"/>
            <a:ext cx="489509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Kết quả thực nghiệm</a:t>
            </a:r>
            <a:endParaRPr/>
          </a:p>
        </p:txBody>
      </p:sp>
      <p:sp>
        <p:nvSpPr>
          <p:cNvPr id="517" name="Google Shape;517;p29"/>
          <p:cNvSpPr txBox="1">
            <a:spLocks noGrp="1"/>
          </p:cNvSpPr>
          <p:nvPr>
            <p:ph type="subTitle" idx="1"/>
          </p:nvPr>
        </p:nvSpPr>
        <p:spPr>
          <a:xfrm>
            <a:off x="304800" y="1105461"/>
            <a:ext cx="3025140" cy="3716266"/>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300"/>
              <a:t>Từ</a:t>
            </a:r>
            <a:r>
              <a:rPr lang="vi-VN" sz="1300"/>
              <a:t> </a:t>
            </a:r>
            <a:r>
              <a:rPr lang="vi-VN" sz="1300" b="1"/>
              <a:t>Hình 3, </a:t>
            </a:r>
            <a:r>
              <a:rPr lang="vi-VN" sz="1300"/>
              <a:t>chúng ta có thể thấy rằng giá trị của sự di động càng lớn, số lượng thành viên của cộng đồng có kích thước lớn nhất giảm đi. Nói cách khác, khả năng cơ động của nút là yếu tố rất quan trọng để tạo ra các cộng đồng quy mô lớn trong các mạng xã hội di động. Khi hầu hết người dùng có khả năng cơ động cao, kích thước của các cộng đồng đã phát hiện thường nhỏ hơn. </a:t>
            </a:r>
          </a:p>
        </p:txBody>
      </p:sp>
      <p:grpSp>
        <p:nvGrpSpPr>
          <p:cNvPr id="519" name="Google Shape;519;p29"/>
          <p:cNvGrpSpPr/>
          <p:nvPr/>
        </p:nvGrpSpPr>
        <p:grpSpPr>
          <a:xfrm>
            <a:off x="8416716" y="130754"/>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9852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cxnSp>
        <p:nvCxnSpPr>
          <p:cNvPr id="534" name="Google Shape;534;p30"/>
          <p:cNvCxnSpPr/>
          <p:nvPr/>
        </p:nvCxnSpPr>
        <p:spPr>
          <a:xfrm rot="10800000">
            <a:off x="-123300" y="3512475"/>
            <a:ext cx="4758900" cy="1666800"/>
          </a:xfrm>
          <a:prstGeom prst="straightConnector1">
            <a:avLst/>
          </a:prstGeom>
          <a:noFill/>
          <a:ln w="9525" cap="flat" cmpd="sng">
            <a:solidFill>
              <a:schemeClr val="dk1"/>
            </a:solidFill>
            <a:prstDash val="dash"/>
            <a:round/>
            <a:headEnd type="none" w="med" len="med"/>
            <a:tailEnd type="none" w="med" len="med"/>
          </a:ln>
        </p:spPr>
      </p:cxnSp>
      <p:sp>
        <p:nvSpPr>
          <p:cNvPr id="535" name="Google Shape;535;p30"/>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Tổng quan</a:t>
            </a:r>
            <a:endParaRPr/>
          </a:p>
        </p:txBody>
      </p:sp>
      <p:sp>
        <p:nvSpPr>
          <p:cNvPr id="536" name="Google Shape;536;p30"/>
          <p:cNvSpPr txBox="1">
            <a:spLocks noGrp="1"/>
          </p:cNvSpPr>
          <p:nvPr>
            <p:ph type="title" idx="2"/>
          </p:nvPr>
        </p:nvSpPr>
        <p:spPr>
          <a:xfrm>
            <a:off x="5621125" y="1729950"/>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pic>
        <p:nvPicPr>
          <p:cNvPr id="537" name="Google Shape;537;p30"/>
          <p:cNvPicPr preferRelativeResize="0">
            <a:picLocks noGrp="1"/>
          </p:cNvPicPr>
          <p:nvPr>
            <p:ph type="pic" idx="3"/>
          </p:nvPr>
        </p:nvPicPr>
        <p:blipFill rotWithShape="1">
          <a:blip r:embed="rId3">
            <a:alphaModFix/>
          </a:blip>
          <a:srcRect l="25393" r="23316"/>
          <a:stretch/>
        </p:blipFill>
        <p:spPr>
          <a:xfrm>
            <a:off x="713225" y="539500"/>
            <a:ext cx="3127700" cy="4064400"/>
          </a:xfrm>
          <a:prstGeom prst="rect">
            <a:avLst/>
          </a:prstGeom>
        </p:spPr>
      </p:pic>
      <p:grpSp>
        <p:nvGrpSpPr>
          <p:cNvPr id="538" name="Google Shape;538;p30"/>
          <p:cNvGrpSpPr/>
          <p:nvPr/>
        </p:nvGrpSpPr>
        <p:grpSpPr>
          <a:xfrm>
            <a:off x="323975" y="328211"/>
            <a:ext cx="778480" cy="727317"/>
            <a:chOff x="1169100" y="1853651"/>
            <a:chExt cx="581867" cy="543626"/>
          </a:xfrm>
        </p:grpSpPr>
        <p:sp>
          <p:nvSpPr>
            <p:cNvPr id="539" name="Google Shape;539;p30"/>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63217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713224" y="468393"/>
            <a:ext cx="489509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Kết quả thực nghiệm</a:t>
            </a:r>
            <a:endParaRPr/>
          </a:p>
        </p:txBody>
      </p:sp>
      <p:sp>
        <p:nvSpPr>
          <p:cNvPr id="517" name="Google Shape;517;p29"/>
          <p:cNvSpPr txBox="1">
            <a:spLocks noGrp="1"/>
          </p:cNvSpPr>
          <p:nvPr>
            <p:ph type="subTitle" idx="1"/>
          </p:nvPr>
        </p:nvSpPr>
        <p:spPr>
          <a:xfrm>
            <a:off x="356647" y="1539801"/>
            <a:ext cx="4663241" cy="264802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300"/>
              <a:t>Từ </a:t>
            </a:r>
            <a:r>
              <a:rPr lang="vi-VN" sz="1300" b="1"/>
              <a:t>Hình 4, </a:t>
            </a:r>
            <a:r>
              <a:rPr lang="vi-VN" sz="1300"/>
              <a:t>phương pháp đề xuất của tác giả có thể phát hiện cộng đồng một cách chính xác dựa trên thuộc tính của cộng đồng và khẳ năng cơ động của nút, số lượng cộng đồng đã phát hiện và số lượng thành viên trong cộng đồng có kích thước lớn nhất tạo ra bởi phương pháp của tác giả đều nhỏ hơn so với GN và NM. Vì vậy, phương pháp của tác giả có thể thực hiện việc phát hiện cộng đồng một cách chính xác và nghiêm ngặt hơn để tăng tính ổn định của cấu trúc cộng đồng. </a:t>
            </a:r>
          </a:p>
        </p:txBody>
      </p:sp>
      <p:grpSp>
        <p:nvGrpSpPr>
          <p:cNvPr id="519" name="Google Shape;519;p29"/>
          <p:cNvGrpSpPr/>
          <p:nvPr/>
        </p:nvGrpSpPr>
        <p:grpSpPr>
          <a:xfrm>
            <a:off x="8416716" y="130754"/>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age9.png" descr="A screenshot of a graph&#10;&#10;Description automatically generated">
            <a:extLst>
              <a:ext uri="{FF2B5EF4-FFF2-40B4-BE49-F238E27FC236}">
                <a16:creationId xmlns:a16="http://schemas.microsoft.com/office/drawing/2014/main" id="{105B8097-6F5B-3BA9-80A7-AA3B2496BC77}"/>
              </a:ext>
            </a:extLst>
          </p:cNvPr>
          <p:cNvPicPr/>
          <p:nvPr/>
        </p:nvPicPr>
        <p:blipFill>
          <a:blip r:embed="rId3"/>
          <a:srcRect/>
          <a:stretch>
            <a:fillRect/>
          </a:stretch>
        </p:blipFill>
        <p:spPr>
          <a:xfrm>
            <a:off x="5198724" y="794929"/>
            <a:ext cx="3097463" cy="4026798"/>
          </a:xfrm>
          <a:prstGeom prst="rect">
            <a:avLst/>
          </a:prstGeom>
          <a:ln>
            <a:solidFill>
              <a:schemeClr val="tx1"/>
            </a:solidFill>
          </a:ln>
        </p:spPr>
      </p:pic>
    </p:spTree>
    <p:extLst>
      <p:ext uri="{BB962C8B-B14F-4D97-AF65-F5344CB8AC3E}">
        <p14:creationId xmlns:p14="http://schemas.microsoft.com/office/powerpoint/2010/main" val="518068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cxnSp>
        <p:nvCxnSpPr>
          <p:cNvPr id="534" name="Google Shape;534;p30"/>
          <p:cNvCxnSpPr/>
          <p:nvPr/>
        </p:nvCxnSpPr>
        <p:spPr>
          <a:xfrm rot="10800000">
            <a:off x="-123300" y="3512475"/>
            <a:ext cx="4758900" cy="1666800"/>
          </a:xfrm>
          <a:prstGeom prst="straightConnector1">
            <a:avLst/>
          </a:prstGeom>
          <a:noFill/>
          <a:ln w="9525" cap="flat" cmpd="sng">
            <a:solidFill>
              <a:schemeClr val="dk1"/>
            </a:solidFill>
            <a:prstDash val="dash"/>
            <a:round/>
            <a:headEnd type="none" w="med" len="med"/>
            <a:tailEnd type="none" w="med" len="med"/>
          </a:ln>
        </p:spPr>
      </p:cxnSp>
      <p:sp>
        <p:nvSpPr>
          <p:cNvPr id="535" name="Google Shape;535;p30"/>
          <p:cNvSpPr txBox="1">
            <a:spLocks noGrp="1"/>
          </p:cNvSpPr>
          <p:nvPr>
            <p:ph type="title"/>
          </p:nvPr>
        </p:nvSpPr>
        <p:spPr>
          <a:xfrm>
            <a:off x="4087331" y="2571700"/>
            <a:ext cx="458985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Mô phỏng nghiên cứu</a:t>
            </a:r>
            <a:endParaRPr/>
          </a:p>
        </p:txBody>
      </p:sp>
      <p:sp>
        <p:nvSpPr>
          <p:cNvPr id="536" name="Google Shape;536;p30"/>
          <p:cNvSpPr txBox="1">
            <a:spLocks noGrp="1"/>
          </p:cNvSpPr>
          <p:nvPr>
            <p:ph type="title" idx="2"/>
          </p:nvPr>
        </p:nvSpPr>
        <p:spPr>
          <a:xfrm>
            <a:off x="5621125" y="1729950"/>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pic>
        <p:nvPicPr>
          <p:cNvPr id="537" name="Google Shape;537;p30"/>
          <p:cNvPicPr preferRelativeResize="0">
            <a:picLocks noGrp="1"/>
          </p:cNvPicPr>
          <p:nvPr>
            <p:ph type="pic" idx="3"/>
          </p:nvPr>
        </p:nvPicPr>
        <p:blipFill rotWithShape="1">
          <a:blip r:embed="rId3">
            <a:alphaModFix/>
          </a:blip>
          <a:srcRect l="25393" r="23316"/>
          <a:stretch/>
        </p:blipFill>
        <p:spPr>
          <a:xfrm>
            <a:off x="713225" y="539500"/>
            <a:ext cx="3127700" cy="4064400"/>
          </a:xfrm>
          <a:prstGeom prst="rect">
            <a:avLst/>
          </a:prstGeom>
        </p:spPr>
      </p:pic>
      <p:grpSp>
        <p:nvGrpSpPr>
          <p:cNvPr id="538" name="Google Shape;538;p30"/>
          <p:cNvGrpSpPr/>
          <p:nvPr/>
        </p:nvGrpSpPr>
        <p:grpSpPr>
          <a:xfrm>
            <a:off x="323975" y="328211"/>
            <a:ext cx="778480" cy="727317"/>
            <a:chOff x="1169100" y="1853651"/>
            <a:chExt cx="581867" cy="543626"/>
          </a:xfrm>
        </p:grpSpPr>
        <p:sp>
          <p:nvSpPr>
            <p:cNvPr id="539" name="Google Shape;539;p30"/>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8798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815518" y="563879"/>
            <a:ext cx="4861203" cy="5638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Mô tả dữ liệu</a:t>
            </a:r>
            <a:endParaRPr lang="en"/>
          </a:p>
        </p:txBody>
      </p:sp>
      <p:sp>
        <p:nvSpPr>
          <p:cNvPr id="517" name="Google Shape;517;p29"/>
          <p:cNvSpPr txBox="1">
            <a:spLocks noGrp="1"/>
          </p:cNvSpPr>
          <p:nvPr>
            <p:ph type="subTitle" idx="1"/>
          </p:nvPr>
        </p:nvSpPr>
        <p:spPr>
          <a:xfrm>
            <a:off x="339447" y="990601"/>
            <a:ext cx="5535573" cy="105917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1300" b="1"/>
              <a:t>Link</a:t>
            </a:r>
            <a:r>
              <a:rPr lang="en-US" sz="1300" b="1"/>
              <a:t> </a:t>
            </a:r>
            <a:r>
              <a:rPr lang="vi-VN" sz="1300" b="1"/>
              <a:t>Dataset:</a:t>
            </a:r>
            <a:r>
              <a:rPr lang="en-US" sz="1300" b="1"/>
              <a:t> </a:t>
            </a:r>
            <a:r>
              <a:rPr lang="vi-VN" sz="1300">
                <a:hlinkClick r:id="rId3"/>
              </a:rPr>
              <a:t>https://snap.stanford.edu/data/ego-Facebook.html</a:t>
            </a:r>
            <a:endParaRPr lang="en-US" sz="1300"/>
          </a:p>
          <a:p>
            <a:pPr marL="0" lvl="0" indent="0" rtl="0">
              <a:spcBef>
                <a:spcPts val="0"/>
              </a:spcBef>
              <a:spcAft>
                <a:spcPts val="0"/>
              </a:spcAft>
              <a:buNone/>
            </a:pPr>
            <a:endParaRPr lang="en-US" sz="1300"/>
          </a:p>
          <a:p>
            <a:pPr marL="0" lvl="0" indent="0" rtl="0">
              <a:spcBef>
                <a:spcPts val="0"/>
              </a:spcBef>
              <a:spcAft>
                <a:spcPts val="0"/>
              </a:spcAft>
              <a:buNone/>
            </a:pPr>
            <a:r>
              <a:rPr lang="en-US" sz="1300" b="1"/>
              <a:t>Mô tả: </a:t>
            </a:r>
            <a:r>
              <a:rPr lang="vi-VN" sz="1300"/>
              <a:t>Dataset gồm 4039 nodes, 88234 cạnh với 2 cột dữ liệu. Mỗi hàng đại diện cho một người dùng có mối quan hệ bạn bè với người dùng khác. </a:t>
            </a:r>
            <a:endParaRPr lang="en-US" sz="1300"/>
          </a:p>
          <a:p>
            <a:pPr marL="0" lvl="0" indent="0" rtl="0">
              <a:spcBef>
                <a:spcPts val="0"/>
              </a:spcBef>
              <a:spcAft>
                <a:spcPts val="0"/>
              </a:spcAft>
              <a:buNone/>
            </a:pPr>
            <a:endParaRPr lang="en-US" sz="1300"/>
          </a:p>
        </p:txBody>
      </p:sp>
      <p:pic>
        <p:nvPicPr>
          <p:cNvPr id="2" name="Hình ảnh 1" descr="Ảnh có chứa văn bản, số, Phông chữ, ảnh chụp màn hình&#10;&#10;Mô tả được tạo tự động">
            <a:extLst>
              <a:ext uri="{FF2B5EF4-FFF2-40B4-BE49-F238E27FC236}">
                <a16:creationId xmlns:a16="http://schemas.microsoft.com/office/drawing/2014/main" id="{A32EF4F5-1CB8-3C1D-DFB7-C6414F288528}"/>
              </a:ext>
            </a:extLst>
          </p:cNvPr>
          <p:cNvPicPr>
            <a:picLocks noChangeAspect="1"/>
          </p:cNvPicPr>
          <p:nvPr/>
        </p:nvPicPr>
        <p:blipFill>
          <a:blip r:embed="rId4"/>
          <a:stretch>
            <a:fillRect/>
          </a:stretch>
        </p:blipFill>
        <p:spPr>
          <a:xfrm>
            <a:off x="6064318" y="616993"/>
            <a:ext cx="2175690" cy="1335874"/>
          </a:xfrm>
          <a:prstGeom prst="rect">
            <a:avLst/>
          </a:prstGeom>
        </p:spPr>
      </p:pic>
      <p:pic>
        <p:nvPicPr>
          <p:cNvPr id="4" name="Hình ảnh 1" descr="Ảnh có chứa văn bản, ảnh chụp màn hình, Phông chữ&#10;&#10;Mô tả được tạo tự động">
            <a:extLst>
              <a:ext uri="{FF2B5EF4-FFF2-40B4-BE49-F238E27FC236}">
                <a16:creationId xmlns:a16="http://schemas.microsoft.com/office/drawing/2014/main" id="{D3342E2A-A6A8-7025-5178-B6579AC9AE02}"/>
              </a:ext>
            </a:extLst>
          </p:cNvPr>
          <p:cNvPicPr>
            <a:picLocks noChangeAspect="1"/>
          </p:cNvPicPr>
          <p:nvPr/>
        </p:nvPicPr>
        <p:blipFill>
          <a:blip r:embed="rId5"/>
          <a:stretch>
            <a:fillRect/>
          </a:stretch>
        </p:blipFill>
        <p:spPr>
          <a:xfrm>
            <a:off x="339447" y="3330589"/>
            <a:ext cx="5225593" cy="795476"/>
          </a:xfrm>
          <a:prstGeom prst="rect">
            <a:avLst/>
          </a:prstGeom>
        </p:spPr>
      </p:pic>
      <p:sp>
        <p:nvSpPr>
          <p:cNvPr id="5" name="Google Shape;517;p29">
            <a:extLst>
              <a:ext uri="{FF2B5EF4-FFF2-40B4-BE49-F238E27FC236}">
                <a16:creationId xmlns:a16="http://schemas.microsoft.com/office/drawing/2014/main" id="{2E6679E4-68CE-23B8-98DE-985E9C919A63}"/>
              </a:ext>
            </a:extLst>
          </p:cNvPr>
          <p:cNvSpPr txBox="1">
            <a:spLocks/>
          </p:cNvSpPr>
          <p:nvPr/>
        </p:nvSpPr>
        <p:spPr>
          <a:xfrm>
            <a:off x="339447" y="1952867"/>
            <a:ext cx="8339733" cy="950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lgn="just">
              <a:lnSpc>
                <a:spcPct val="150000"/>
              </a:lnSpc>
              <a:buNone/>
            </a:pPr>
            <a:r>
              <a:rPr lang="vi-VN" sz="1200" b="1"/>
              <a:t>Tiền xử lý dữ liệu</a:t>
            </a:r>
            <a:r>
              <a:rPr lang="en-US" sz="1200" b="1"/>
              <a:t>: </a:t>
            </a:r>
            <a:r>
              <a:rPr lang="vi-VN" sz="1200"/>
              <a:t>Theo như bài báo tác giả thêm tính di động như một thuộc tính của mỗi người dùng, với các giá trị di động được tạo ngẫu nhiên cho mỗi người dùng. Vì vậy chúng ta sẽ tạo thêm một thuộc tính là tính di động và nó sẽ ngẫu nhiên trong khoảng 0, 0.5 và 1.</a:t>
            </a:r>
          </a:p>
          <a:p>
            <a:pPr marL="0" indent="0" algn="just">
              <a:lnSpc>
                <a:spcPct val="150000"/>
              </a:lnSpc>
              <a:buFont typeface="Baloo 2"/>
              <a:buNone/>
            </a:pPr>
            <a:endParaRPr lang="vi-VN" sz="1300"/>
          </a:p>
        </p:txBody>
      </p:sp>
      <p:sp>
        <p:nvSpPr>
          <p:cNvPr id="7" name="TextBox 6">
            <a:extLst>
              <a:ext uri="{FF2B5EF4-FFF2-40B4-BE49-F238E27FC236}">
                <a16:creationId xmlns:a16="http://schemas.microsoft.com/office/drawing/2014/main" id="{D5F6289B-2BEE-AC06-BF9E-632C974BE7A2}"/>
              </a:ext>
            </a:extLst>
          </p:cNvPr>
          <p:cNvSpPr txBox="1"/>
          <p:nvPr/>
        </p:nvSpPr>
        <p:spPr>
          <a:xfrm>
            <a:off x="339447" y="2903220"/>
            <a:ext cx="4789170" cy="276999"/>
          </a:xfrm>
          <a:prstGeom prst="rect">
            <a:avLst/>
          </a:prstGeom>
          <a:noFill/>
        </p:spPr>
        <p:txBody>
          <a:bodyPr wrap="square">
            <a:spAutoFit/>
          </a:bodyPr>
          <a:lstStyle/>
          <a:p>
            <a:pPr marL="0" lvl="0" indent="0" rtl="0">
              <a:spcBef>
                <a:spcPts val="0"/>
              </a:spcBef>
              <a:spcAft>
                <a:spcPts val="0"/>
              </a:spcAft>
              <a:buNone/>
            </a:pPr>
            <a:r>
              <a:rPr lang="en-US" sz="1200">
                <a:latin typeface="Baloo 2" pitchFamily="2" charset="0"/>
                <a:cs typeface="Baloo 2" pitchFamily="2" charset="0"/>
              </a:rPr>
              <a:t>Kết quả sau khi thêm thuộc tính di động</a:t>
            </a:r>
            <a:endParaRPr lang="vi-VN" sz="1200">
              <a:latin typeface="Baloo 2" pitchFamily="2" charset="0"/>
              <a:cs typeface="Baloo 2" pitchFamily="2" charset="0"/>
            </a:endParaRPr>
          </a:p>
        </p:txBody>
      </p:sp>
      <p:pic>
        <p:nvPicPr>
          <p:cNvPr id="8" name="Hình ảnh 1" descr="Ảnh có chứa văn bản, ảnh chụp màn hình, Phông chữ, số&#10;&#10;Mô tả được tạo tự động">
            <a:extLst>
              <a:ext uri="{FF2B5EF4-FFF2-40B4-BE49-F238E27FC236}">
                <a16:creationId xmlns:a16="http://schemas.microsoft.com/office/drawing/2014/main" id="{F3CF3DDE-9296-FDDB-B9DF-0D3117A87A03}"/>
              </a:ext>
            </a:extLst>
          </p:cNvPr>
          <p:cNvPicPr>
            <a:picLocks noChangeAspect="1"/>
          </p:cNvPicPr>
          <p:nvPr/>
        </p:nvPicPr>
        <p:blipFill>
          <a:blip r:embed="rId6"/>
          <a:stretch>
            <a:fillRect/>
          </a:stretch>
        </p:blipFill>
        <p:spPr>
          <a:xfrm>
            <a:off x="5875020" y="2571750"/>
            <a:ext cx="2554287" cy="2373630"/>
          </a:xfrm>
          <a:prstGeom prst="rect">
            <a:avLst/>
          </a:prstGeom>
        </p:spPr>
      </p:pic>
    </p:spTree>
    <p:extLst>
      <p:ext uri="{BB962C8B-B14F-4D97-AF65-F5344CB8AC3E}">
        <p14:creationId xmlns:p14="http://schemas.microsoft.com/office/powerpoint/2010/main" val="53282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426809" y="678180"/>
            <a:ext cx="3459302" cy="5638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Trực quan hóa</a:t>
            </a:r>
            <a:br>
              <a:rPr lang="en-US"/>
            </a:br>
            <a:r>
              <a:rPr lang="en-US" sz="2000"/>
              <a:t>Degree Centrality</a:t>
            </a:r>
            <a:endParaRPr lang="en"/>
          </a:p>
        </p:txBody>
      </p:sp>
      <p:sp>
        <p:nvSpPr>
          <p:cNvPr id="517" name="Google Shape;517;p29"/>
          <p:cNvSpPr txBox="1">
            <a:spLocks noGrp="1"/>
          </p:cNvSpPr>
          <p:nvPr>
            <p:ph type="subTitle" idx="1"/>
          </p:nvPr>
        </p:nvSpPr>
        <p:spPr>
          <a:xfrm>
            <a:off x="860297" y="4328977"/>
            <a:ext cx="3565212" cy="4792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sym typeface="Wingdings" panose="05000000000000000000" pitchFamily="2" charset="2"/>
              </a:rPr>
              <a:t> Top 3 nodes có các ID: 107,1684 ,1912 có độ đo Degree cao nhất. Hay nói cách khác đây là những ID đi kết bạn nhiều nhất.</a:t>
            </a:r>
            <a:endParaRPr lang="en-US"/>
          </a:p>
          <a:p>
            <a:pPr marL="0" lvl="0" indent="0" rtl="0">
              <a:spcBef>
                <a:spcPts val="0"/>
              </a:spcBef>
              <a:spcAft>
                <a:spcPts val="0"/>
              </a:spcAft>
              <a:buNone/>
            </a:pPr>
            <a:endParaRPr lang="en-US"/>
          </a:p>
        </p:txBody>
      </p:sp>
      <p:pic>
        <p:nvPicPr>
          <p:cNvPr id="3" name="Hình ảnh 2" descr="Ảnh có chứa màu tím, Nhiều màu sắc, hoa tím&#10;&#10;Mô tả được tạo tự động">
            <a:extLst>
              <a:ext uri="{FF2B5EF4-FFF2-40B4-BE49-F238E27FC236}">
                <a16:creationId xmlns:a16="http://schemas.microsoft.com/office/drawing/2014/main" id="{14AB4BDF-B7F2-3CF4-A49C-C616CCBABE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5509" y="0"/>
            <a:ext cx="4718491" cy="5143500"/>
          </a:xfrm>
          <a:prstGeom prst="rect">
            <a:avLst/>
          </a:prstGeom>
          <a:noFill/>
          <a:ln>
            <a:noFill/>
          </a:ln>
        </p:spPr>
      </p:pic>
      <p:pic>
        <p:nvPicPr>
          <p:cNvPr id="6" name="Hình ảnh 1" descr="Ảnh có chứa văn bản, ảnh chụp màn hình, Phông chữ, số&#10;&#10;Mô tả được tạo tự động">
            <a:extLst>
              <a:ext uri="{FF2B5EF4-FFF2-40B4-BE49-F238E27FC236}">
                <a16:creationId xmlns:a16="http://schemas.microsoft.com/office/drawing/2014/main" id="{517C1B20-8890-B262-EFC5-9D357C1357D2}"/>
              </a:ext>
            </a:extLst>
          </p:cNvPr>
          <p:cNvPicPr>
            <a:picLocks noChangeAspect="1"/>
          </p:cNvPicPr>
          <p:nvPr/>
        </p:nvPicPr>
        <p:blipFill>
          <a:blip r:embed="rId4"/>
          <a:stretch>
            <a:fillRect/>
          </a:stretch>
        </p:blipFill>
        <p:spPr>
          <a:xfrm>
            <a:off x="243929" y="1684838"/>
            <a:ext cx="1718310" cy="2628356"/>
          </a:xfrm>
          <a:prstGeom prst="rect">
            <a:avLst/>
          </a:prstGeom>
        </p:spPr>
      </p:pic>
      <p:pic>
        <p:nvPicPr>
          <p:cNvPr id="9" name="Hình ảnh 1" descr="Ảnh có chứa văn bản, ảnh chụp màn hình, Phông chữ, số&#10;&#10;Mô tả được tạo tự động">
            <a:extLst>
              <a:ext uri="{FF2B5EF4-FFF2-40B4-BE49-F238E27FC236}">
                <a16:creationId xmlns:a16="http://schemas.microsoft.com/office/drawing/2014/main" id="{B639E2F9-D1BE-D062-471F-C5D25A92ED53}"/>
              </a:ext>
            </a:extLst>
          </p:cNvPr>
          <p:cNvPicPr>
            <a:picLocks noChangeAspect="1"/>
          </p:cNvPicPr>
          <p:nvPr/>
        </p:nvPicPr>
        <p:blipFill>
          <a:blip r:embed="rId5"/>
          <a:stretch>
            <a:fillRect/>
          </a:stretch>
        </p:blipFill>
        <p:spPr>
          <a:xfrm>
            <a:off x="2204553" y="1684838"/>
            <a:ext cx="1978642" cy="2442210"/>
          </a:xfrm>
          <a:prstGeom prst="rect">
            <a:avLst/>
          </a:prstGeom>
        </p:spPr>
      </p:pic>
      <p:sp>
        <p:nvSpPr>
          <p:cNvPr id="12" name="Google Shape;517;p29">
            <a:extLst>
              <a:ext uri="{FF2B5EF4-FFF2-40B4-BE49-F238E27FC236}">
                <a16:creationId xmlns:a16="http://schemas.microsoft.com/office/drawing/2014/main" id="{3F54D7D3-7996-74D0-26D0-ABC1C5A0F8EC}"/>
              </a:ext>
            </a:extLst>
          </p:cNvPr>
          <p:cNvSpPr txBox="1">
            <a:spLocks/>
          </p:cNvSpPr>
          <p:nvPr/>
        </p:nvSpPr>
        <p:spPr>
          <a:xfrm>
            <a:off x="243929" y="1168583"/>
            <a:ext cx="1718311" cy="4757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lgn="ctr">
              <a:buFont typeface="Baloo 2"/>
              <a:buNone/>
            </a:pPr>
            <a:r>
              <a:rPr lang="en-US"/>
              <a:t>Top 10 nodes có Degree cao nhất</a:t>
            </a:r>
          </a:p>
        </p:txBody>
      </p:sp>
      <p:sp>
        <p:nvSpPr>
          <p:cNvPr id="13" name="Google Shape;517;p29">
            <a:extLst>
              <a:ext uri="{FF2B5EF4-FFF2-40B4-BE49-F238E27FC236}">
                <a16:creationId xmlns:a16="http://schemas.microsoft.com/office/drawing/2014/main" id="{FA7B4678-33FD-3AA8-AD7F-5167E7A90534}"/>
              </a:ext>
            </a:extLst>
          </p:cNvPr>
          <p:cNvSpPr txBox="1">
            <a:spLocks/>
          </p:cNvSpPr>
          <p:nvPr/>
        </p:nvSpPr>
        <p:spPr>
          <a:xfrm>
            <a:off x="2204554" y="1168583"/>
            <a:ext cx="2039786" cy="4757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lgn="ctr">
              <a:buFont typeface="Baloo 2"/>
              <a:buNone/>
            </a:pPr>
            <a:r>
              <a:rPr lang="vi-VN"/>
              <a:t>Tần số và xác suất xuất hiện của từng độ đo </a:t>
            </a:r>
            <a:r>
              <a:rPr lang="en-US"/>
              <a:t>Degree</a:t>
            </a:r>
          </a:p>
        </p:txBody>
      </p:sp>
    </p:spTree>
    <p:extLst>
      <p:ext uri="{BB962C8B-B14F-4D97-AF65-F5344CB8AC3E}">
        <p14:creationId xmlns:p14="http://schemas.microsoft.com/office/powerpoint/2010/main" val="1147751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426809" y="678180"/>
            <a:ext cx="3459302" cy="5638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Trực quan hóa</a:t>
            </a:r>
            <a:br>
              <a:rPr lang="en-US"/>
            </a:br>
            <a:r>
              <a:rPr lang="en-US" sz="2000"/>
              <a:t>Degree Centrality</a:t>
            </a:r>
            <a:endParaRPr lang="en"/>
          </a:p>
        </p:txBody>
      </p:sp>
      <p:sp>
        <p:nvSpPr>
          <p:cNvPr id="517" name="Google Shape;517;p29"/>
          <p:cNvSpPr txBox="1">
            <a:spLocks noGrp="1"/>
          </p:cNvSpPr>
          <p:nvPr>
            <p:ph type="subTitle" idx="1"/>
          </p:nvPr>
        </p:nvSpPr>
        <p:spPr>
          <a:xfrm>
            <a:off x="792480" y="4237546"/>
            <a:ext cx="3779520" cy="4792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sym typeface="Wingdings" panose="05000000000000000000" pitchFamily="2" charset="2"/>
              </a:rPr>
              <a:t> </a:t>
            </a:r>
            <a:r>
              <a:rPr lang="vi-VN">
                <a:sym typeface="Wingdings" panose="05000000000000000000" pitchFamily="2" charset="2"/>
              </a:rPr>
              <a:t>Node 1684 có độ đo Betweenness Centrality cao nhất tức là người có ID=1684 có tầm quan trọng phổ biến về mức độ kết bạn giữa các kết nối các ID khác trong dữ liệu mạng xã hội Facebook.</a:t>
            </a:r>
            <a:r>
              <a:rPr lang="en-US">
                <a:sym typeface="Wingdings" panose="05000000000000000000" pitchFamily="2" charset="2"/>
              </a:rPr>
              <a:t>.</a:t>
            </a:r>
            <a:endParaRPr lang="en-US"/>
          </a:p>
          <a:p>
            <a:pPr marL="0" lvl="0" indent="0" rtl="0">
              <a:spcBef>
                <a:spcPts val="0"/>
              </a:spcBef>
              <a:spcAft>
                <a:spcPts val="0"/>
              </a:spcAft>
              <a:buNone/>
            </a:pPr>
            <a:endParaRPr lang="en-US"/>
          </a:p>
        </p:txBody>
      </p:sp>
      <p:sp>
        <p:nvSpPr>
          <p:cNvPr id="12" name="Google Shape;517;p29">
            <a:extLst>
              <a:ext uri="{FF2B5EF4-FFF2-40B4-BE49-F238E27FC236}">
                <a16:creationId xmlns:a16="http://schemas.microsoft.com/office/drawing/2014/main" id="{3F54D7D3-7996-74D0-26D0-ABC1C5A0F8EC}"/>
              </a:ext>
            </a:extLst>
          </p:cNvPr>
          <p:cNvSpPr txBox="1">
            <a:spLocks/>
          </p:cNvSpPr>
          <p:nvPr/>
        </p:nvSpPr>
        <p:spPr>
          <a:xfrm>
            <a:off x="243929" y="1168583"/>
            <a:ext cx="1718311" cy="4757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lgn="ctr">
              <a:buFont typeface="Baloo 2"/>
              <a:buNone/>
            </a:pPr>
            <a:r>
              <a:rPr lang="en-US"/>
              <a:t>Top 10 nodes có Betweeness cao nhất</a:t>
            </a:r>
          </a:p>
        </p:txBody>
      </p:sp>
      <p:sp>
        <p:nvSpPr>
          <p:cNvPr id="13" name="Google Shape;517;p29">
            <a:extLst>
              <a:ext uri="{FF2B5EF4-FFF2-40B4-BE49-F238E27FC236}">
                <a16:creationId xmlns:a16="http://schemas.microsoft.com/office/drawing/2014/main" id="{FA7B4678-33FD-3AA8-AD7F-5167E7A90534}"/>
              </a:ext>
            </a:extLst>
          </p:cNvPr>
          <p:cNvSpPr txBox="1">
            <a:spLocks/>
          </p:cNvSpPr>
          <p:nvPr/>
        </p:nvSpPr>
        <p:spPr>
          <a:xfrm>
            <a:off x="2204554" y="1168583"/>
            <a:ext cx="2039786" cy="4757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lgn="ctr">
              <a:buFont typeface="Baloo 2"/>
              <a:buNone/>
            </a:pPr>
            <a:r>
              <a:rPr lang="vi-VN"/>
              <a:t>Tần số và xác suất xuất hiện của từng độ đo </a:t>
            </a:r>
            <a:r>
              <a:rPr lang="en-US"/>
              <a:t>Betweeness</a:t>
            </a:r>
          </a:p>
        </p:txBody>
      </p:sp>
      <p:pic>
        <p:nvPicPr>
          <p:cNvPr id="2" name="Hình ảnh 3" descr="Ảnh có chứa màu tím, hoa tím, Nhiều màu sắc, ảnh chụp màn hình&#10;&#10;Mô tả được tạo tự động">
            <a:extLst>
              <a:ext uri="{FF2B5EF4-FFF2-40B4-BE49-F238E27FC236}">
                <a16:creationId xmlns:a16="http://schemas.microsoft.com/office/drawing/2014/main" id="{BE172716-7A7E-6456-3C75-306AB07001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5508" y="1"/>
            <a:ext cx="4718491" cy="5143500"/>
          </a:xfrm>
          <a:prstGeom prst="rect">
            <a:avLst/>
          </a:prstGeom>
          <a:noFill/>
          <a:ln>
            <a:noFill/>
          </a:ln>
        </p:spPr>
      </p:pic>
      <p:pic>
        <p:nvPicPr>
          <p:cNvPr id="4" name="Hình ảnh 1" descr="A screenshot of a graph&#10;&#10;Description automatically generated">
            <a:extLst>
              <a:ext uri="{FF2B5EF4-FFF2-40B4-BE49-F238E27FC236}">
                <a16:creationId xmlns:a16="http://schemas.microsoft.com/office/drawing/2014/main" id="{6EA935A6-9A87-B09B-68FE-FFB8A1B42321}"/>
              </a:ext>
            </a:extLst>
          </p:cNvPr>
          <p:cNvPicPr>
            <a:picLocks noChangeAspect="1"/>
          </p:cNvPicPr>
          <p:nvPr/>
        </p:nvPicPr>
        <p:blipFill>
          <a:blip r:embed="rId4"/>
          <a:stretch>
            <a:fillRect/>
          </a:stretch>
        </p:blipFill>
        <p:spPr>
          <a:xfrm>
            <a:off x="152419" y="1644290"/>
            <a:ext cx="1934850" cy="2638970"/>
          </a:xfrm>
          <a:prstGeom prst="rect">
            <a:avLst/>
          </a:prstGeom>
        </p:spPr>
      </p:pic>
      <p:pic>
        <p:nvPicPr>
          <p:cNvPr id="5" name="Hình ảnh 1" descr="Ảnh có chứa văn bản, ảnh chụp màn hình, Phông chữ, số&#10;&#10;Mô tả được tạo tự động">
            <a:extLst>
              <a:ext uri="{FF2B5EF4-FFF2-40B4-BE49-F238E27FC236}">
                <a16:creationId xmlns:a16="http://schemas.microsoft.com/office/drawing/2014/main" id="{BCAE18AB-D7C8-1031-AFA6-E41A214A03BF}"/>
              </a:ext>
            </a:extLst>
          </p:cNvPr>
          <p:cNvPicPr>
            <a:picLocks noChangeAspect="1"/>
          </p:cNvPicPr>
          <p:nvPr/>
        </p:nvPicPr>
        <p:blipFill>
          <a:blip r:embed="rId5"/>
          <a:stretch>
            <a:fillRect/>
          </a:stretch>
        </p:blipFill>
        <p:spPr>
          <a:xfrm>
            <a:off x="2212298" y="1644290"/>
            <a:ext cx="2006351" cy="2349406"/>
          </a:xfrm>
          <a:prstGeom prst="rect">
            <a:avLst/>
          </a:prstGeom>
        </p:spPr>
      </p:pic>
    </p:spTree>
    <p:extLst>
      <p:ext uri="{BB962C8B-B14F-4D97-AF65-F5344CB8AC3E}">
        <p14:creationId xmlns:p14="http://schemas.microsoft.com/office/powerpoint/2010/main" val="958127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426809" y="678180"/>
            <a:ext cx="3459302" cy="5638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Trực quan hóa</a:t>
            </a:r>
            <a:br>
              <a:rPr lang="en-US"/>
            </a:br>
            <a:r>
              <a:rPr lang="en-US" sz="2000"/>
              <a:t>Closeness Centrality</a:t>
            </a:r>
            <a:endParaRPr lang="en"/>
          </a:p>
        </p:txBody>
      </p:sp>
      <p:sp>
        <p:nvSpPr>
          <p:cNvPr id="517" name="Google Shape;517;p29"/>
          <p:cNvSpPr txBox="1">
            <a:spLocks noGrp="1"/>
          </p:cNvSpPr>
          <p:nvPr>
            <p:ph type="subTitle" idx="1"/>
          </p:nvPr>
        </p:nvSpPr>
        <p:spPr>
          <a:xfrm>
            <a:off x="792480" y="4237546"/>
            <a:ext cx="3779520" cy="4792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sym typeface="Wingdings" panose="05000000000000000000" pitchFamily="2" charset="2"/>
              </a:rPr>
              <a:t> </a:t>
            </a:r>
            <a:r>
              <a:rPr lang="vi-VN">
                <a:sym typeface="Wingdings" panose="05000000000000000000" pitchFamily="2" charset="2"/>
              </a:rPr>
              <a:t>Có nhiều node có độ đo Closeness Centrality cao bằng 1.0 thể hiện mức độ kết nối cao của một nút với mọi nút khác trong mạng.</a:t>
            </a:r>
            <a:endParaRPr lang="en-US"/>
          </a:p>
        </p:txBody>
      </p:sp>
      <p:sp>
        <p:nvSpPr>
          <p:cNvPr id="12" name="Google Shape;517;p29">
            <a:extLst>
              <a:ext uri="{FF2B5EF4-FFF2-40B4-BE49-F238E27FC236}">
                <a16:creationId xmlns:a16="http://schemas.microsoft.com/office/drawing/2014/main" id="{3F54D7D3-7996-74D0-26D0-ABC1C5A0F8EC}"/>
              </a:ext>
            </a:extLst>
          </p:cNvPr>
          <p:cNvSpPr txBox="1">
            <a:spLocks/>
          </p:cNvSpPr>
          <p:nvPr/>
        </p:nvSpPr>
        <p:spPr>
          <a:xfrm>
            <a:off x="243929" y="1168583"/>
            <a:ext cx="1718311" cy="4757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lgn="ctr">
              <a:buFont typeface="Baloo 2"/>
              <a:buNone/>
            </a:pPr>
            <a:r>
              <a:rPr lang="en-US"/>
              <a:t>Top 10 nodes có Closeness cao nhất</a:t>
            </a:r>
          </a:p>
        </p:txBody>
      </p:sp>
      <p:sp>
        <p:nvSpPr>
          <p:cNvPr id="13" name="Google Shape;517;p29">
            <a:extLst>
              <a:ext uri="{FF2B5EF4-FFF2-40B4-BE49-F238E27FC236}">
                <a16:creationId xmlns:a16="http://schemas.microsoft.com/office/drawing/2014/main" id="{FA7B4678-33FD-3AA8-AD7F-5167E7A90534}"/>
              </a:ext>
            </a:extLst>
          </p:cNvPr>
          <p:cNvSpPr txBox="1">
            <a:spLocks/>
          </p:cNvSpPr>
          <p:nvPr/>
        </p:nvSpPr>
        <p:spPr>
          <a:xfrm>
            <a:off x="2204554" y="1168583"/>
            <a:ext cx="2039786" cy="4757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lgn="ctr">
              <a:buFont typeface="Baloo 2"/>
              <a:buNone/>
            </a:pPr>
            <a:r>
              <a:rPr lang="vi-VN"/>
              <a:t>Tần số và xác suất xuất hiện của từng độ đo </a:t>
            </a:r>
            <a:r>
              <a:rPr lang="en-US"/>
              <a:t>Closeness</a:t>
            </a:r>
          </a:p>
        </p:txBody>
      </p:sp>
      <p:pic>
        <p:nvPicPr>
          <p:cNvPr id="3" name="Hình ảnh 1" descr="Ảnh có chứa màu tím, Nhiều màu sắc, hoa tím, Hoa tử đinh hương&#10;&#10;Mô tả được tạo tự động">
            <a:extLst>
              <a:ext uri="{FF2B5EF4-FFF2-40B4-BE49-F238E27FC236}">
                <a16:creationId xmlns:a16="http://schemas.microsoft.com/office/drawing/2014/main" id="{4412CEF7-EDF9-2B96-C39E-58A9888A2D0D}"/>
              </a:ext>
            </a:extLst>
          </p:cNvPr>
          <p:cNvPicPr>
            <a:picLocks noChangeAspect="1"/>
          </p:cNvPicPr>
          <p:nvPr/>
        </p:nvPicPr>
        <p:blipFill>
          <a:blip r:embed="rId3"/>
          <a:stretch>
            <a:fillRect/>
          </a:stretch>
        </p:blipFill>
        <p:spPr>
          <a:xfrm>
            <a:off x="4638009" y="0"/>
            <a:ext cx="4505991" cy="5143500"/>
          </a:xfrm>
          <a:prstGeom prst="rect">
            <a:avLst/>
          </a:prstGeom>
        </p:spPr>
      </p:pic>
      <p:pic>
        <p:nvPicPr>
          <p:cNvPr id="6" name="Hình ảnh 1" descr="Ảnh có chứa văn bản, ảnh chụp màn hình, Phông chữ, số&#10;&#10;Mô tả được tạo tự động">
            <a:extLst>
              <a:ext uri="{FF2B5EF4-FFF2-40B4-BE49-F238E27FC236}">
                <a16:creationId xmlns:a16="http://schemas.microsoft.com/office/drawing/2014/main" id="{378D6117-CE7A-9D47-F6C0-FA7C58703142}"/>
              </a:ext>
            </a:extLst>
          </p:cNvPr>
          <p:cNvPicPr>
            <a:picLocks noChangeAspect="1"/>
          </p:cNvPicPr>
          <p:nvPr/>
        </p:nvPicPr>
        <p:blipFill>
          <a:blip r:embed="rId4"/>
          <a:stretch>
            <a:fillRect/>
          </a:stretch>
        </p:blipFill>
        <p:spPr>
          <a:xfrm>
            <a:off x="229784" y="1644290"/>
            <a:ext cx="1746600" cy="2593256"/>
          </a:xfrm>
          <a:prstGeom prst="rect">
            <a:avLst/>
          </a:prstGeom>
        </p:spPr>
      </p:pic>
      <p:pic>
        <p:nvPicPr>
          <p:cNvPr id="7" name="Hình ảnh 1" descr="Ảnh có chứa văn bản, ảnh chụp màn hình, Phông chữ, số&#10;&#10;Mô tả được tạo tự động">
            <a:extLst>
              <a:ext uri="{FF2B5EF4-FFF2-40B4-BE49-F238E27FC236}">
                <a16:creationId xmlns:a16="http://schemas.microsoft.com/office/drawing/2014/main" id="{F3B381CE-E9A7-EFBB-F283-B48DCBC13DFC}"/>
              </a:ext>
            </a:extLst>
          </p:cNvPr>
          <p:cNvPicPr>
            <a:picLocks noChangeAspect="1"/>
          </p:cNvPicPr>
          <p:nvPr/>
        </p:nvPicPr>
        <p:blipFill>
          <a:blip r:embed="rId5"/>
          <a:stretch>
            <a:fillRect/>
          </a:stretch>
        </p:blipFill>
        <p:spPr>
          <a:xfrm>
            <a:off x="2194916" y="1639536"/>
            <a:ext cx="2209320" cy="2523306"/>
          </a:xfrm>
          <a:prstGeom prst="rect">
            <a:avLst/>
          </a:prstGeom>
        </p:spPr>
      </p:pic>
    </p:spTree>
    <p:extLst>
      <p:ext uri="{BB962C8B-B14F-4D97-AF65-F5344CB8AC3E}">
        <p14:creationId xmlns:p14="http://schemas.microsoft.com/office/powerpoint/2010/main" val="466417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522724" y="914598"/>
            <a:ext cx="69677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Khám phá cộng đồng: </a:t>
            </a:r>
            <a:br>
              <a:rPr lang="en"/>
            </a:br>
            <a:r>
              <a:rPr lang="en" sz="2000"/>
              <a:t>Thuật toán Girvan Newman</a:t>
            </a:r>
            <a:endParaRPr/>
          </a:p>
        </p:txBody>
      </p:sp>
      <p:sp>
        <p:nvSpPr>
          <p:cNvPr id="517" name="Google Shape;517;p29"/>
          <p:cNvSpPr txBox="1">
            <a:spLocks noGrp="1"/>
          </p:cNvSpPr>
          <p:nvPr>
            <p:ph type="subTitle" idx="1"/>
          </p:nvPr>
        </p:nvSpPr>
        <p:spPr>
          <a:xfrm>
            <a:off x="225387" y="1422600"/>
            <a:ext cx="4346613" cy="83155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sz="1300"/>
              <a:t>Kết quả thuật toán Girvan Newman phát hiện được 2 cộng đồng từ tập dữ liệu</a:t>
            </a:r>
          </a:p>
          <a:p>
            <a:pPr marL="0" lvl="0" indent="0" algn="just" rtl="0">
              <a:lnSpc>
                <a:spcPct val="150000"/>
              </a:lnSpc>
              <a:spcBef>
                <a:spcPts val="0"/>
              </a:spcBef>
              <a:spcAft>
                <a:spcPts val="0"/>
              </a:spcAft>
              <a:buNone/>
            </a:pPr>
            <a:r>
              <a:rPr lang="vi-VN" sz="1300"/>
              <a:t>+ Group 0: gồm các nodes: {0, 1, 2, 3, 4, 5, 6, 7, 8, 9, 10, 11, 12, 13, 14, 15…} + Group 1: gồm các nodes: {686, 687, 688, 689, 690, 691, 692, 693, 694…}</a:t>
            </a:r>
          </a:p>
        </p:txBody>
      </p:sp>
      <p:grpSp>
        <p:nvGrpSpPr>
          <p:cNvPr id="519" name="Google Shape;519;p29"/>
          <p:cNvGrpSpPr/>
          <p:nvPr/>
        </p:nvGrpSpPr>
        <p:grpSpPr>
          <a:xfrm>
            <a:off x="8416716" y="130754"/>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Hình ảnh 1" descr="Ảnh có chứa văn bản, Phần mềm đa phương tiện, Phông chữ, phần mềm&#10;&#10;Mô tả được tạo tự động">
            <a:extLst>
              <a:ext uri="{FF2B5EF4-FFF2-40B4-BE49-F238E27FC236}">
                <a16:creationId xmlns:a16="http://schemas.microsoft.com/office/drawing/2014/main" id="{99628F97-AB7F-CDCB-893B-867F8A0D4CF9}"/>
              </a:ext>
            </a:extLst>
          </p:cNvPr>
          <p:cNvPicPr>
            <a:picLocks noChangeAspect="1"/>
          </p:cNvPicPr>
          <p:nvPr/>
        </p:nvPicPr>
        <p:blipFill rotWithShape="1">
          <a:blip r:embed="rId3"/>
          <a:srcRect r="35808"/>
          <a:stretch/>
        </p:blipFill>
        <p:spPr>
          <a:xfrm>
            <a:off x="225387" y="3008955"/>
            <a:ext cx="4025272" cy="1219947"/>
          </a:xfrm>
          <a:prstGeom prst="rect">
            <a:avLst/>
          </a:prstGeom>
          <a:ln>
            <a:solidFill>
              <a:schemeClr val="tx1"/>
            </a:solidFill>
          </a:ln>
        </p:spPr>
      </p:pic>
      <p:pic>
        <p:nvPicPr>
          <p:cNvPr id="3" name="Hình ảnh 1" descr="Ảnh có chứa màu xanh lá cây, thực vật&#10;&#10;Mô tả được tạo tự động">
            <a:extLst>
              <a:ext uri="{FF2B5EF4-FFF2-40B4-BE49-F238E27FC236}">
                <a16:creationId xmlns:a16="http://schemas.microsoft.com/office/drawing/2014/main" id="{DAB94CF7-32A1-4660-9C16-004EB4F47634}"/>
              </a:ext>
            </a:extLst>
          </p:cNvPr>
          <p:cNvPicPr>
            <a:picLocks noChangeAspect="1"/>
          </p:cNvPicPr>
          <p:nvPr/>
        </p:nvPicPr>
        <p:blipFill>
          <a:blip r:embed="rId4"/>
          <a:stretch>
            <a:fillRect/>
          </a:stretch>
        </p:blipFill>
        <p:spPr>
          <a:xfrm>
            <a:off x="4644352" y="0"/>
            <a:ext cx="4499648" cy="5143500"/>
          </a:xfrm>
          <a:prstGeom prst="rect">
            <a:avLst/>
          </a:prstGeom>
        </p:spPr>
      </p:pic>
    </p:spTree>
    <p:extLst>
      <p:ext uri="{BB962C8B-B14F-4D97-AF65-F5344CB8AC3E}">
        <p14:creationId xmlns:p14="http://schemas.microsoft.com/office/powerpoint/2010/main" val="485239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4" name="Hình ảnh 1" descr="Ảnh có chứa văn bản, ảnh chụp màn hình, Phông chữ&#10;&#10;Mô tả được tạo tự động">
            <a:extLst>
              <a:ext uri="{FF2B5EF4-FFF2-40B4-BE49-F238E27FC236}">
                <a16:creationId xmlns:a16="http://schemas.microsoft.com/office/drawing/2014/main" id="{622FE9CF-A041-7C17-9E77-21DB1165D7E2}"/>
              </a:ext>
            </a:extLst>
          </p:cNvPr>
          <p:cNvPicPr>
            <a:picLocks noChangeAspect="1"/>
          </p:cNvPicPr>
          <p:nvPr/>
        </p:nvPicPr>
        <p:blipFill rotWithShape="1">
          <a:blip r:embed="rId3"/>
          <a:srcRect r="48906"/>
          <a:stretch/>
        </p:blipFill>
        <p:spPr>
          <a:xfrm>
            <a:off x="274200" y="2488691"/>
            <a:ext cx="4561093" cy="1699130"/>
          </a:xfrm>
          <a:prstGeom prst="rect">
            <a:avLst/>
          </a:prstGeom>
          <a:ln>
            <a:solidFill>
              <a:schemeClr val="tx1"/>
            </a:solidFill>
          </a:ln>
        </p:spPr>
      </p:pic>
      <p:sp>
        <p:nvSpPr>
          <p:cNvPr id="516" name="Google Shape;516;p29"/>
          <p:cNvSpPr txBox="1">
            <a:spLocks noGrp="1"/>
          </p:cNvSpPr>
          <p:nvPr>
            <p:ph type="title"/>
          </p:nvPr>
        </p:nvSpPr>
        <p:spPr>
          <a:xfrm>
            <a:off x="522724" y="914598"/>
            <a:ext cx="69677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Khám phá cộng đồng: </a:t>
            </a:r>
            <a:br>
              <a:rPr lang="en"/>
            </a:br>
            <a:r>
              <a:rPr lang="en" sz="2000"/>
              <a:t>Thuật toán </a:t>
            </a:r>
            <a:r>
              <a:rPr lang="en-US" sz="2000"/>
              <a:t>Newman Modularity</a:t>
            </a:r>
            <a:endParaRPr/>
          </a:p>
        </p:txBody>
      </p:sp>
      <p:sp>
        <p:nvSpPr>
          <p:cNvPr id="517" name="Google Shape;517;p29"/>
          <p:cNvSpPr txBox="1">
            <a:spLocks noGrp="1"/>
          </p:cNvSpPr>
          <p:nvPr>
            <p:ph type="subTitle" idx="1"/>
          </p:nvPr>
        </p:nvSpPr>
        <p:spPr>
          <a:xfrm>
            <a:off x="225387" y="1422600"/>
            <a:ext cx="4768094" cy="83155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sz="1300"/>
              <a:t>Ngược lại khi sử dụng Newman Modularity ta phát hiện được 7 cộng đồng trong tập dữ </a:t>
            </a:r>
            <a:r>
              <a:rPr lang="en-US" sz="1300"/>
              <a:t>liệu</a:t>
            </a:r>
            <a:endParaRPr lang="vi-VN" sz="1300"/>
          </a:p>
        </p:txBody>
      </p:sp>
      <p:grpSp>
        <p:nvGrpSpPr>
          <p:cNvPr id="519" name="Google Shape;519;p29"/>
          <p:cNvGrpSpPr/>
          <p:nvPr/>
        </p:nvGrpSpPr>
        <p:grpSpPr>
          <a:xfrm>
            <a:off x="8416716" y="130754"/>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Hình ảnh 1" descr="Ảnh có chứa Nhiều màu sắc, Nghệ thuật phân dạng, tác phẩm nghệ thuật&#10;&#10;Mô tả được tạo tự động">
            <a:extLst>
              <a:ext uri="{FF2B5EF4-FFF2-40B4-BE49-F238E27FC236}">
                <a16:creationId xmlns:a16="http://schemas.microsoft.com/office/drawing/2014/main" id="{497F044F-CD41-46FF-88F1-E6FED186EC61}"/>
              </a:ext>
            </a:extLst>
          </p:cNvPr>
          <p:cNvPicPr>
            <a:picLocks noChangeAspect="1"/>
          </p:cNvPicPr>
          <p:nvPr/>
        </p:nvPicPr>
        <p:blipFill>
          <a:blip r:embed="rId4"/>
          <a:stretch>
            <a:fillRect/>
          </a:stretch>
        </p:blipFill>
        <p:spPr>
          <a:xfrm>
            <a:off x="5161011" y="1"/>
            <a:ext cx="3982989" cy="5143500"/>
          </a:xfrm>
          <a:prstGeom prst="rect">
            <a:avLst/>
          </a:prstGeom>
        </p:spPr>
      </p:pic>
    </p:spTree>
    <p:extLst>
      <p:ext uri="{BB962C8B-B14F-4D97-AF65-F5344CB8AC3E}">
        <p14:creationId xmlns:p14="http://schemas.microsoft.com/office/powerpoint/2010/main" val="1722536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522724" y="914598"/>
            <a:ext cx="69677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Khám phá cộng đồng: </a:t>
            </a:r>
            <a:br>
              <a:rPr lang="en"/>
            </a:br>
            <a:r>
              <a:rPr lang="en" sz="2000"/>
              <a:t>Thuật toán </a:t>
            </a:r>
            <a:r>
              <a:rPr lang="en-US" sz="2000"/>
              <a:t>của bài báo</a:t>
            </a:r>
            <a:endParaRPr/>
          </a:p>
        </p:txBody>
      </p:sp>
      <p:sp>
        <p:nvSpPr>
          <p:cNvPr id="517" name="Google Shape;517;p29"/>
          <p:cNvSpPr txBox="1">
            <a:spLocks noGrp="1"/>
          </p:cNvSpPr>
          <p:nvPr>
            <p:ph type="subTitle" idx="1"/>
          </p:nvPr>
        </p:nvSpPr>
        <p:spPr>
          <a:xfrm>
            <a:off x="195134" y="1495435"/>
            <a:ext cx="4103727" cy="83155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sz="1300"/>
              <a:t>Khởi tạo lại đồ thị sao cho giữ nguyên các thuộc tính di động của từng nodes sau đó khởi tạo cộng đồng</a:t>
            </a:r>
          </a:p>
        </p:txBody>
      </p:sp>
      <p:pic>
        <p:nvPicPr>
          <p:cNvPr id="2" name="Hình ảnh 1" descr="Ảnh có chứa văn bản, ảnh chụp màn hình, phần mềm, Phông chữ&#10;&#10;Mô tả được tạo tự động">
            <a:extLst>
              <a:ext uri="{FF2B5EF4-FFF2-40B4-BE49-F238E27FC236}">
                <a16:creationId xmlns:a16="http://schemas.microsoft.com/office/drawing/2014/main" id="{CB7A6D9B-0966-F8D6-47C3-49EDDBB86F1E}"/>
              </a:ext>
            </a:extLst>
          </p:cNvPr>
          <p:cNvPicPr>
            <a:picLocks noChangeAspect="1"/>
          </p:cNvPicPr>
          <p:nvPr/>
        </p:nvPicPr>
        <p:blipFill>
          <a:blip r:embed="rId3"/>
          <a:stretch>
            <a:fillRect/>
          </a:stretch>
        </p:blipFill>
        <p:spPr>
          <a:xfrm>
            <a:off x="4284753" y="1035844"/>
            <a:ext cx="4536040" cy="1552385"/>
          </a:xfrm>
          <a:prstGeom prst="rect">
            <a:avLst/>
          </a:prstGeom>
        </p:spPr>
      </p:pic>
      <p:sp>
        <p:nvSpPr>
          <p:cNvPr id="3" name="Google Shape;517;p29">
            <a:extLst>
              <a:ext uri="{FF2B5EF4-FFF2-40B4-BE49-F238E27FC236}">
                <a16:creationId xmlns:a16="http://schemas.microsoft.com/office/drawing/2014/main" id="{CCCD3643-E3DD-481E-B8ED-4FBCD49E33EB}"/>
              </a:ext>
            </a:extLst>
          </p:cNvPr>
          <p:cNvSpPr txBox="1">
            <a:spLocks/>
          </p:cNvSpPr>
          <p:nvPr/>
        </p:nvSpPr>
        <p:spPr>
          <a:xfrm>
            <a:off x="195134" y="2649426"/>
            <a:ext cx="8602768" cy="831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lgn="just">
              <a:lnSpc>
                <a:spcPct val="150000"/>
              </a:lnSpc>
              <a:buFont typeface="Baloo 2"/>
              <a:buNone/>
            </a:pPr>
            <a:r>
              <a:rPr lang="vi-VN" sz="1300"/>
              <a:t>Ở hàm này xây dựng như mã giả mà bài báo đã cung cấp đầu tiên Đây là một vòng lặp while với điều kiện là flag khác 1. Thuật toán sẽ tiếp tục chạy trong vòng lặp này cho đến khi flag đạt giá trị 1. Vòng lặp chính qua tất cả các nút và cộng đồng trong đồ thị. Vòng lặp lồng bên trong để tính giá trị CNSi_z cho mỗi cặp (node_i, community) như trước. Sau khi vòng lặp while kết thúc, gọi hàm module_degree_base_division để xử lý kết quả và cập nhật giá trị flag và số cộng đồng phát hiện.</a:t>
            </a:r>
          </a:p>
          <a:p>
            <a:pPr marL="0" indent="0" algn="just">
              <a:lnSpc>
                <a:spcPct val="150000"/>
              </a:lnSpc>
              <a:buFont typeface="Baloo 2"/>
              <a:buNone/>
            </a:pPr>
            <a:r>
              <a:rPr lang="vi-VN" sz="1300"/>
              <a:t>+ Kết quả số cộng đồng phát hiện: 5</a:t>
            </a:r>
          </a:p>
        </p:txBody>
      </p:sp>
      <p:pic>
        <p:nvPicPr>
          <p:cNvPr id="6" name="Hình ảnh 1" descr="Ảnh có chứa ảnh chụp màn hình, văn bản, Phần mềm đa phương tiện, Phần mềm đồ họa&#10;&#10;Mô tả được tạo tự động">
            <a:extLst>
              <a:ext uri="{FF2B5EF4-FFF2-40B4-BE49-F238E27FC236}">
                <a16:creationId xmlns:a16="http://schemas.microsoft.com/office/drawing/2014/main" id="{9FEC95AC-ECBF-B249-0999-F969D7296F8C}"/>
              </a:ext>
            </a:extLst>
          </p:cNvPr>
          <p:cNvPicPr>
            <a:picLocks noChangeAspect="1"/>
          </p:cNvPicPr>
          <p:nvPr/>
        </p:nvPicPr>
        <p:blipFill>
          <a:blip r:embed="rId4"/>
          <a:stretch>
            <a:fillRect/>
          </a:stretch>
        </p:blipFill>
        <p:spPr>
          <a:xfrm>
            <a:off x="3066392" y="4044946"/>
            <a:ext cx="5731510" cy="736600"/>
          </a:xfrm>
          <a:prstGeom prst="rect">
            <a:avLst/>
          </a:prstGeom>
        </p:spPr>
      </p:pic>
    </p:spTree>
    <p:extLst>
      <p:ext uri="{BB962C8B-B14F-4D97-AF65-F5344CB8AC3E}">
        <p14:creationId xmlns:p14="http://schemas.microsoft.com/office/powerpoint/2010/main" val="2940942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522724" y="914598"/>
            <a:ext cx="69677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Khám phá cộng đồng: </a:t>
            </a:r>
            <a:br>
              <a:rPr lang="en"/>
            </a:br>
            <a:r>
              <a:rPr lang="en" sz="2000"/>
              <a:t>Thuật toán </a:t>
            </a:r>
            <a:r>
              <a:rPr lang="en-US" sz="2000"/>
              <a:t>của bài báo</a:t>
            </a:r>
            <a:endParaRPr/>
          </a:p>
        </p:txBody>
      </p:sp>
      <p:sp>
        <p:nvSpPr>
          <p:cNvPr id="517" name="Google Shape;517;p29"/>
          <p:cNvSpPr txBox="1">
            <a:spLocks noGrp="1"/>
          </p:cNvSpPr>
          <p:nvPr>
            <p:ph type="subTitle" idx="1"/>
          </p:nvPr>
        </p:nvSpPr>
        <p:spPr>
          <a:xfrm>
            <a:off x="522724" y="2061173"/>
            <a:ext cx="4103727" cy="83155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sz="1300"/>
              <a:t>Trực quan kết quả cộng đồng được phát hiện:</a:t>
            </a:r>
          </a:p>
        </p:txBody>
      </p:sp>
      <p:pic>
        <p:nvPicPr>
          <p:cNvPr id="4" name="Hình ảnh 1" descr="Ảnh có chứa hoa&#10;&#10;Mô tả được tạo tự động">
            <a:extLst>
              <a:ext uri="{FF2B5EF4-FFF2-40B4-BE49-F238E27FC236}">
                <a16:creationId xmlns:a16="http://schemas.microsoft.com/office/drawing/2014/main" id="{B7532012-7151-9293-AD0C-A30A2B9511B8}"/>
              </a:ext>
            </a:extLst>
          </p:cNvPr>
          <p:cNvPicPr>
            <a:picLocks noChangeAspect="1"/>
          </p:cNvPicPr>
          <p:nvPr/>
        </p:nvPicPr>
        <p:blipFill>
          <a:blip r:embed="rId3"/>
          <a:stretch>
            <a:fillRect/>
          </a:stretch>
        </p:blipFill>
        <p:spPr>
          <a:xfrm>
            <a:off x="4907756" y="0"/>
            <a:ext cx="4230440" cy="5129707"/>
          </a:xfrm>
          <a:prstGeom prst="rect">
            <a:avLst/>
          </a:prstGeom>
        </p:spPr>
      </p:pic>
    </p:spTree>
    <p:extLst>
      <p:ext uri="{BB962C8B-B14F-4D97-AF65-F5344CB8AC3E}">
        <p14:creationId xmlns:p14="http://schemas.microsoft.com/office/powerpoint/2010/main" val="264134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Giới thiệu đề tài</a:t>
            </a:r>
            <a:endParaRPr/>
          </a:p>
        </p:txBody>
      </p:sp>
      <p:sp>
        <p:nvSpPr>
          <p:cNvPr id="549" name="Google Shape;549;p31"/>
          <p:cNvSpPr txBox="1">
            <a:spLocks noGrp="1"/>
          </p:cNvSpPr>
          <p:nvPr>
            <p:ph type="subTitle" idx="2"/>
          </p:nvPr>
        </p:nvSpPr>
        <p:spPr>
          <a:xfrm>
            <a:off x="773530" y="2564129"/>
            <a:ext cx="5624228" cy="1714319"/>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300" b="1"/>
              <a:t>Tên bài báo: </a:t>
            </a:r>
            <a:r>
              <a:rPr lang="en-US" sz="1300"/>
              <a:t>Social Community Detection Scheme Based on Social-Aware in Mobile Social Networks.</a:t>
            </a:r>
          </a:p>
          <a:p>
            <a:pPr marL="0" lvl="0" indent="0" algn="just" rtl="0">
              <a:lnSpc>
                <a:spcPct val="150000"/>
              </a:lnSpc>
              <a:spcBef>
                <a:spcPts val="0"/>
              </a:spcBef>
              <a:spcAft>
                <a:spcPts val="0"/>
              </a:spcAft>
              <a:buNone/>
            </a:pPr>
            <a:r>
              <a:rPr lang="en-US" sz="1300" b="1"/>
              <a:t>Tên tiếng việt: </a:t>
            </a:r>
            <a:r>
              <a:rPr lang="vi-VN" sz="1300"/>
              <a:t>Khám phá cộng đồng xã hội trong mạng xã hội di động dựa trên các đặc trưng xã hội</a:t>
            </a:r>
            <a:r>
              <a:rPr lang="en-US" sz="1300"/>
              <a:t>.</a:t>
            </a:r>
          </a:p>
          <a:p>
            <a:pPr marL="0" lvl="0" indent="0" algn="just" rtl="0">
              <a:lnSpc>
                <a:spcPct val="150000"/>
              </a:lnSpc>
              <a:spcBef>
                <a:spcPts val="0"/>
              </a:spcBef>
              <a:spcAft>
                <a:spcPts val="0"/>
              </a:spcAft>
              <a:buNone/>
            </a:pPr>
            <a:r>
              <a:rPr lang="en-US" sz="1300" b="1"/>
              <a:t>Tác giả: </a:t>
            </a:r>
            <a:r>
              <a:rPr lang="nl-NL" sz="1300" b="0" i="0" strike="noStrike">
                <a:solidFill>
                  <a:schemeClr val="tx1"/>
                </a:solidFill>
                <a:effectLst/>
                <a:latin typeface="Baloo 2" pitchFamily="2" charset="0"/>
                <a:cs typeface="Baloo 2" pitchFamily="2" charset="0"/>
              </a:rPr>
              <a:t>Ke Gu; Dianxing Liu; Keming Wang.</a:t>
            </a:r>
          </a:p>
          <a:p>
            <a:pPr marL="0" lvl="0" indent="0" algn="just" rtl="0">
              <a:lnSpc>
                <a:spcPct val="150000"/>
              </a:lnSpc>
              <a:spcBef>
                <a:spcPts val="0"/>
              </a:spcBef>
              <a:spcAft>
                <a:spcPts val="0"/>
              </a:spcAft>
              <a:buNone/>
            </a:pPr>
            <a:r>
              <a:rPr lang="nl-NL" sz="1300" b="1"/>
              <a:t>Ngày phát hành: </a:t>
            </a:r>
            <a:r>
              <a:rPr lang="nl-NL" sz="1300"/>
              <a:t>27/11/2019.	</a:t>
            </a:r>
          </a:p>
        </p:txBody>
      </p:sp>
      <p:sp>
        <p:nvSpPr>
          <p:cNvPr id="550" name="Google Shape;550;p31"/>
          <p:cNvSpPr txBox="1">
            <a:spLocks noGrp="1"/>
          </p:cNvSpPr>
          <p:nvPr>
            <p:ph type="subTitle" idx="3"/>
          </p:nvPr>
        </p:nvSpPr>
        <p:spPr>
          <a:xfrm>
            <a:off x="768223" y="2132743"/>
            <a:ext cx="4243200" cy="47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Thông tin bài báo</a:t>
            </a:r>
            <a:endParaRPr/>
          </a:p>
        </p:txBody>
      </p:sp>
      <p:grpSp>
        <p:nvGrpSpPr>
          <p:cNvPr id="551" name="Google Shape;551;p31"/>
          <p:cNvGrpSpPr/>
          <p:nvPr/>
        </p:nvGrpSpPr>
        <p:grpSpPr>
          <a:xfrm>
            <a:off x="5416732" y="1507233"/>
            <a:ext cx="3727268" cy="4330629"/>
            <a:chOff x="3540025" y="1356575"/>
            <a:chExt cx="1650475" cy="1917650"/>
          </a:xfrm>
        </p:grpSpPr>
        <p:sp>
          <p:nvSpPr>
            <p:cNvPr id="552" name="Google Shape;552;p31"/>
            <p:cNvSpPr/>
            <p:nvPr/>
          </p:nvSpPr>
          <p:spPr>
            <a:xfrm>
              <a:off x="4119725" y="1787300"/>
              <a:ext cx="1064450" cy="954675"/>
            </a:xfrm>
            <a:custGeom>
              <a:avLst/>
              <a:gdLst/>
              <a:ahLst/>
              <a:cxnLst/>
              <a:rect l="l" t="t" r="r" b="b"/>
              <a:pathLst>
                <a:path w="42578" h="38187" extrusionOk="0">
                  <a:moveTo>
                    <a:pt x="20250" y="0"/>
                  </a:moveTo>
                  <a:cubicBezTo>
                    <a:pt x="19440" y="0"/>
                    <a:pt x="18614" y="398"/>
                    <a:pt x="18233" y="1019"/>
                  </a:cubicBezTo>
                  <a:lnTo>
                    <a:pt x="9" y="29694"/>
                  </a:lnTo>
                  <a:cubicBezTo>
                    <a:pt x="9" y="29694"/>
                    <a:pt x="1" y="31174"/>
                    <a:pt x="9" y="31404"/>
                  </a:cubicBezTo>
                  <a:cubicBezTo>
                    <a:pt x="25" y="31934"/>
                    <a:pt x="420" y="32393"/>
                    <a:pt x="1093" y="32576"/>
                  </a:cubicBezTo>
                  <a:lnTo>
                    <a:pt x="21725" y="38109"/>
                  </a:lnTo>
                  <a:cubicBezTo>
                    <a:pt x="21917" y="38162"/>
                    <a:pt x="22118" y="38186"/>
                    <a:pt x="22319" y="38186"/>
                  </a:cubicBezTo>
                  <a:cubicBezTo>
                    <a:pt x="23127" y="38186"/>
                    <a:pt x="23949" y="37788"/>
                    <a:pt x="24329" y="37167"/>
                  </a:cubicBezTo>
                  <a:lnTo>
                    <a:pt x="42356" y="7487"/>
                  </a:lnTo>
                  <a:cubicBezTo>
                    <a:pt x="42522" y="7226"/>
                    <a:pt x="42578" y="6949"/>
                    <a:pt x="42554" y="6696"/>
                  </a:cubicBezTo>
                  <a:cubicBezTo>
                    <a:pt x="42490" y="6205"/>
                    <a:pt x="42562" y="5199"/>
                    <a:pt x="42562" y="5199"/>
                  </a:cubicBezTo>
                  <a:lnTo>
                    <a:pt x="20846" y="77"/>
                  </a:lnTo>
                  <a:cubicBezTo>
                    <a:pt x="20653" y="25"/>
                    <a:pt x="20452" y="0"/>
                    <a:pt x="20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113000" y="1745425"/>
              <a:ext cx="1077500" cy="954600"/>
            </a:xfrm>
            <a:custGeom>
              <a:avLst/>
              <a:gdLst/>
              <a:ahLst/>
              <a:cxnLst/>
              <a:rect l="l" t="t" r="r" b="b"/>
              <a:pathLst>
                <a:path w="43100" h="38184" extrusionOk="0">
                  <a:moveTo>
                    <a:pt x="20526" y="0"/>
                  </a:moveTo>
                  <a:cubicBezTo>
                    <a:pt x="19714" y="0"/>
                    <a:pt x="18884" y="393"/>
                    <a:pt x="18502" y="1016"/>
                  </a:cubicBezTo>
                  <a:lnTo>
                    <a:pt x="476" y="30696"/>
                  </a:lnTo>
                  <a:cubicBezTo>
                    <a:pt x="1" y="31472"/>
                    <a:pt x="397" y="32319"/>
                    <a:pt x="1362" y="32572"/>
                  </a:cubicBezTo>
                  <a:lnTo>
                    <a:pt x="21994" y="38106"/>
                  </a:lnTo>
                  <a:cubicBezTo>
                    <a:pt x="22188" y="38159"/>
                    <a:pt x="22390" y="38184"/>
                    <a:pt x="22594" y="38184"/>
                  </a:cubicBezTo>
                  <a:cubicBezTo>
                    <a:pt x="23400" y="38184"/>
                    <a:pt x="24219" y="37790"/>
                    <a:pt x="24598" y="37164"/>
                  </a:cubicBezTo>
                  <a:lnTo>
                    <a:pt x="42625" y="7492"/>
                  </a:lnTo>
                  <a:cubicBezTo>
                    <a:pt x="43100" y="6708"/>
                    <a:pt x="42704" y="5869"/>
                    <a:pt x="41738" y="5608"/>
                  </a:cubicBezTo>
                  <a:lnTo>
                    <a:pt x="21115" y="74"/>
                  </a:lnTo>
                  <a:cubicBezTo>
                    <a:pt x="20924" y="24"/>
                    <a:pt x="20726" y="0"/>
                    <a:pt x="2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4118350" y="1930925"/>
              <a:ext cx="1063250" cy="772300"/>
            </a:xfrm>
            <a:custGeom>
              <a:avLst/>
              <a:gdLst/>
              <a:ahLst/>
              <a:cxnLst/>
              <a:rect l="l" t="t" r="r" b="b"/>
              <a:pathLst>
                <a:path w="42530" h="30892" extrusionOk="0">
                  <a:moveTo>
                    <a:pt x="42300" y="1"/>
                  </a:moveTo>
                  <a:lnTo>
                    <a:pt x="24273" y="29673"/>
                  </a:lnTo>
                  <a:cubicBezTo>
                    <a:pt x="23919" y="30261"/>
                    <a:pt x="23140" y="30632"/>
                    <a:pt x="22377" y="30632"/>
                  </a:cubicBezTo>
                  <a:cubicBezTo>
                    <a:pt x="22185" y="30632"/>
                    <a:pt x="21994" y="30609"/>
                    <a:pt x="21811" y="30559"/>
                  </a:cubicBezTo>
                  <a:lnTo>
                    <a:pt x="1188" y="25026"/>
                  </a:lnTo>
                  <a:cubicBezTo>
                    <a:pt x="721" y="24907"/>
                    <a:pt x="380" y="24630"/>
                    <a:pt x="246" y="24266"/>
                  </a:cubicBezTo>
                  <a:lnTo>
                    <a:pt x="0" y="24361"/>
                  </a:lnTo>
                  <a:cubicBezTo>
                    <a:pt x="159" y="24796"/>
                    <a:pt x="570" y="25136"/>
                    <a:pt x="1117" y="25287"/>
                  </a:cubicBezTo>
                  <a:lnTo>
                    <a:pt x="21740" y="30813"/>
                  </a:lnTo>
                  <a:cubicBezTo>
                    <a:pt x="21946" y="30868"/>
                    <a:pt x="22152" y="30892"/>
                    <a:pt x="22365" y="30892"/>
                  </a:cubicBezTo>
                  <a:cubicBezTo>
                    <a:pt x="23220" y="30892"/>
                    <a:pt x="24091" y="30472"/>
                    <a:pt x="24495" y="29815"/>
                  </a:cubicBezTo>
                  <a:lnTo>
                    <a:pt x="42530" y="135"/>
                  </a:lnTo>
                  <a:lnTo>
                    <a:pt x="42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4167825" y="1785950"/>
              <a:ext cx="970025" cy="859175"/>
            </a:xfrm>
            <a:custGeom>
              <a:avLst/>
              <a:gdLst/>
              <a:ahLst/>
              <a:cxnLst/>
              <a:rect l="l" t="t" r="r" b="b"/>
              <a:pathLst>
                <a:path w="38801" h="34367" extrusionOk="0">
                  <a:moveTo>
                    <a:pt x="18477" y="1"/>
                  </a:moveTo>
                  <a:cubicBezTo>
                    <a:pt x="17746" y="1"/>
                    <a:pt x="17001" y="356"/>
                    <a:pt x="16658" y="915"/>
                  </a:cubicBezTo>
                  <a:lnTo>
                    <a:pt x="428" y="27626"/>
                  </a:lnTo>
                  <a:cubicBezTo>
                    <a:pt x="1" y="28331"/>
                    <a:pt x="365" y="29091"/>
                    <a:pt x="1236" y="29320"/>
                  </a:cubicBezTo>
                  <a:lnTo>
                    <a:pt x="19793" y="34300"/>
                  </a:lnTo>
                  <a:cubicBezTo>
                    <a:pt x="19965" y="34345"/>
                    <a:pt x="20144" y="34367"/>
                    <a:pt x="20324" y="34367"/>
                  </a:cubicBezTo>
                  <a:cubicBezTo>
                    <a:pt x="21055" y="34367"/>
                    <a:pt x="21801" y="34012"/>
                    <a:pt x="22144" y="33453"/>
                  </a:cubicBezTo>
                  <a:lnTo>
                    <a:pt x="38374" y="6742"/>
                  </a:lnTo>
                  <a:cubicBezTo>
                    <a:pt x="38801" y="6037"/>
                    <a:pt x="38437" y="5285"/>
                    <a:pt x="37566" y="5048"/>
                  </a:cubicBezTo>
                  <a:lnTo>
                    <a:pt x="33251" y="3892"/>
                  </a:lnTo>
                  <a:lnTo>
                    <a:pt x="32713" y="4770"/>
                  </a:lnTo>
                  <a:cubicBezTo>
                    <a:pt x="32536" y="5061"/>
                    <a:pt x="32157" y="5241"/>
                    <a:pt x="31781" y="5241"/>
                  </a:cubicBezTo>
                  <a:cubicBezTo>
                    <a:pt x="31687" y="5241"/>
                    <a:pt x="31592" y="5230"/>
                    <a:pt x="31502" y="5206"/>
                  </a:cubicBezTo>
                  <a:lnTo>
                    <a:pt x="21946" y="2649"/>
                  </a:lnTo>
                  <a:cubicBezTo>
                    <a:pt x="21503" y="2522"/>
                    <a:pt x="21313" y="2134"/>
                    <a:pt x="21534" y="1778"/>
                  </a:cubicBezTo>
                  <a:lnTo>
                    <a:pt x="22073" y="891"/>
                  </a:lnTo>
                  <a:lnTo>
                    <a:pt x="19009" y="68"/>
                  </a:lnTo>
                  <a:cubicBezTo>
                    <a:pt x="18837" y="22"/>
                    <a:pt x="18657" y="1"/>
                    <a:pt x="18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4459175" y="1890775"/>
              <a:ext cx="579325" cy="365925"/>
            </a:xfrm>
            <a:custGeom>
              <a:avLst/>
              <a:gdLst/>
              <a:ahLst/>
              <a:cxnLst/>
              <a:rect l="l" t="t" r="r" b="b"/>
              <a:pathLst>
                <a:path w="23173" h="14637" extrusionOk="0">
                  <a:moveTo>
                    <a:pt x="6823" y="0"/>
                  </a:moveTo>
                  <a:cubicBezTo>
                    <a:pt x="6293" y="0"/>
                    <a:pt x="5787" y="276"/>
                    <a:pt x="5502" y="744"/>
                  </a:cubicBezTo>
                  <a:lnTo>
                    <a:pt x="277" y="9349"/>
                  </a:lnTo>
                  <a:cubicBezTo>
                    <a:pt x="0" y="9793"/>
                    <a:pt x="238" y="10370"/>
                    <a:pt x="736" y="10505"/>
                  </a:cubicBezTo>
                  <a:lnTo>
                    <a:pt x="15945" y="14582"/>
                  </a:lnTo>
                  <a:cubicBezTo>
                    <a:pt x="16079" y="14619"/>
                    <a:pt x="16215" y="14637"/>
                    <a:pt x="16350" y="14637"/>
                  </a:cubicBezTo>
                  <a:cubicBezTo>
                    <a:pt x="16880" y="14637"/>
                    <a:pt x="17386" y="14361"/>
                    <a:pt x="17671" y="13893"/>
                  </a:cubicBezTo>
                  <a:lnTo>
                    <a:pt x="22904" y="5288"/>
                  </a:lnTo>
                  <a:cubicBezTo>
                    <a:pt x="23173" y="4845"/>
                    <a:pt x="22935" y="4267"/>
                    <a:pt x="22436" y="4132"/>
                  </a:cubicBezTo>
                  <a:lnTo>
                    <a:pt x="7228" y="55"/>
                  </a:lnTo>
                  <a:cubicBezTo>
                    <a:pt x="7094" y="18"/>
                    <a:pt x="6958" y="0"/>
                    <a:pt x="6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4384350" y="2207625"/>
              <a:ext cx="445350" cy="153400"/>
            </a:xfrm>
            <a:custGeom>
              <a:avLst/>
              <a:gdLst/>
              <a:ahLst/>
              <a:cxnLst/>
              <a:rect l="l" t="t" r="r" b="b"/>
              <a:pathLst>
                <a:path w="17814" h="6136" extrusionOk="0">
                  <a:moveTo>
                    <a:pt x="816" y="0"/>
                  </a:moveTo>
                  <a:lnTo>
                    <a:pt x="1" y="1346"/>
                  </a:lnTo>
                  <a:lnTo>
                    <a:pt x="16998" y="6136"/>
                  </a:lnTo>
                  <a:lnTo>
                    <a:pt x="17814" y="479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4344375" y="2272525"/>
              <a:ext cx="445350" cy="153425"/>
            </a:xfrm>
            <a:custGeom>
              <a:avLst/>
              <a:gdLst/>
              <a:ahLst/>
              <a:cxnLst/>
              <a:rect l="l" t="t" r="r" b="b"/>
              <a:pathLst>
                <a:path w="17814" h="6137" extrusionOk="0">
                  <a:moveTo>
                    <a:pt x="816" y="1"/>
                  </a:moveTo>
                  <a:lnTo>
                    <a:pt x="0" y="1347"/>
                  </a:lnTo>
                  <a:lnTo>
                    <a:pt x="16998" y="6136"/>
                  </a:lnTo>
                  <a:lnTo>
                    <a:pt x="17813" y="4799"/>
                  </a:lnTo>
                  <a:lnTo>
                    <a:pt x="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4304400" y="2337450"/>
              <a:ext cx="445350" cy="153425"/>
            </a:xfrm>
            <a:custGeom>
              <a:avLst/>
              <a:gdLst/>
              <a:ahLst/>
              <a:cxnLst/>
              <a:rect l="l" t="t" r="r" b="b"/>
              <a:pathLst>
                <a:path w="17814" h="6137" extrusionOk="0">
                  <a:moveTo>
                    <a:pt x="816" y="1"/>
                  </a:moveTo>
                  <a:lnTo>
                    <a:pt x="0" y="1347"/>
                  </a:lnTo>
                  <a:lnTo>
                    <a:pt x="16998" y="6136"/>
                  </a:lnTo>
                  <a:lnTo>
                    <a:pt x="17813" y="4798"/>
                  </a:lnTo>
                  <a:lnTo>
                    <a:pt x="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4264425" y="2402375"/>
              <a:ext cx="445125" cy="153400"/>
            </a:xfrm>
            <a:custGeom>
              <a:avLst/>
              <a:gdLst/>
              <a:ahLst/>
              <a:cxnLst/>
              <a:rect l="l" t="t" r="r" b="b"/>
              <a:pathLst>
                <a:path w="17805" h="6136" extrusionOk="0">
                  <a:moveTo>
                    <a:pt x="815" y="0"/>
                  </a:moveTo>
                  <a:lnTo>
                    <a:pt x="0" y="1346"/>
                  </a:lnTo>
                  <a:lnTo>
                    <a:pt x="16997" y="6136"/>
                  </a:lnTo>
                  <a:lnTo>
                    <a:pt x="17805" y="4798"/>
                  </a:lnTo>
                  <a:lnTo>
                    <a:pt x="8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4924875" y="1611550"/>
              <a:ext cx="103525" cy="101900"/>
            </a:xfrm>
            <a:custGeom>
              <a:avLst/>
              <a:gdLst/>
              <a:ahLst/>
              <a:cxnLst/>
              <a:rect l="l" t="t" r="r" b="b"/>
              <a:pathLst>
                <a:path w="4141" h="4076" extrusionOk="0">
                  <a:moveTo>
                    <a:pt x="1193" y="1"/>
                  </a:moveTo>
                  <a:cubicBezTo>
                    <a:pt x="960" y="1"/>
                    <a:pt x="726" y="68"/>
                    <a:pt x="531" y="204"/>
                  </a:cubicBezTo>
                  <a:cubicBezTo>
                    <a:pt x="175" y="441"/>
                    <a:pt x="1" y="821"/>
                    <a:pt x="1" y="1193"/>
                  </a:cubicBezTo>
                  <a:lnTo>
                    <a:pt x="1" y="3774"/>
                  </a:lnTo>
                  <a:cubicBezTo>
                    <a:pt x="1" y="3941"/>
                    <a:pt x="135" y="4075"/>
                    <a:pt x="301" y="4075"/>
                  </a:cubicBezTo>
                  <a:lnTo>
                    <a:pt x="2874" y="4075"/>
                  </a:lnTo>
                  <a:cubicBezTo>
                    <a:pt x="3254" y="4075"/>
                    <a:pt x="3634" y="3901"/>
                    <a:pt x="3872" y="3545"/>
                  </a:cubicBezTo>
                  <a:cubicBezTo>
                    <a:pt x="4141" y="3149"/>
                    <a:pt x="4141" y="2618"/>
                    <a:pt x="3872" y="2223"/>
                  </a:cubicBezTo>
                  <a:cubicBezTo>
                    <a:pt x="3603" y="1826"/>
                    <a:pt x="3064" y="1750"/>
                    <a:pt x="2692" y="1750"/>
                  </a:cubicBezTo>
                  <a:cubicBezTo>
                    <a:pt x="2462" y="1750"/>
                    <a:pt x="2296" y="1779"/>
                    <a:pt x="2296" y="1779"/>
                  </a:cubicBezTo>
                  <a:cubicBezTo>
                    <a:pt x="2296" y="1779"/>
                    <a:pt x="2494" y="631"/>
                    <a:pt x="1845" y="196"/>
                  </a:cubicBezTo>
                  <a:cubicBezTo>
                    <a:pt x="1653" y="66"/>
                    <a:pt x="1423" y="1"/>
                    <a:pt x="119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4470050" y="1404525"/>
              <a:ext cx="118375" cy="105350"/>
            </a:xfrm>
            <a:custGeom>
              <a:avLst/>
              <a:gdLst/>
              <a:ahLst/>
              <a:cxnLst/>
              <a:rect l="l" t="t" r="r" b="b"/>
              <a:pathLst>
                <a:path w="4735" h="4214" extrusionOk="0">
                  <a:moveTo>
                    <a:pt x="3493" y="1"/>
                  </a:moveTo>
                  <a:cubicBezTo>
                    <a:pt x="3434" y="1"/>
                    <a:pt x="3376" y="5"/>
                    <a:pt x="3318" y="14"/>
                  </a:cubicBezTo>
                  <a:cubicBezTo>
                    <a:pt x="2550" y="141"/>
                    <a:pt x="2249" y="1265"/>
                    <a:pt x="2249" y="1265"/>
                  </a:cubicBezTo>
                  <a:cubicBezTo>
                    <a:pt x="2249" y="1265"/>
                    <a:pt x="1685" y="873"/>
                    <a:pt x="1123" y="873"/>
                  </a:cubicBezTo>
                  <a:cubicBezTo>
                    <a:pt x="952" y="873"/>
                    <a:pt x="781" y="909"/>
                    <a:pt x="626" y="1003"/>
                  </a:cubicBezTo>
                  <a:cubicBezTo>
                    <a:pt x="222" y="1249"/>
                    <a:pt x="1" y="1732"/>
                    <a:pt x="72" y="2199"/>
                  </a:cubicBezTo>
                  <a:cubicBezTo>
                    <a:pt x="143" y="2626"/>
                    <a:pt x="412" y="2943"/>
                    <a:pt x="753" y="3101"/>
                  </a:cubicBezTo>
                  <a:lnTo>
                    <a:pt x="3088" y="4186"/>
                  </a:lnTo>
                  <a:cubicBezTo>
                    <a:pt x="3130" y="4205"/>
                    <a:pt x="3173" y="4214"/>
                    <a:pt x="3216" y="4214"/>
                  </a:cubicBezTo>
                  <a:cubicBezTo>
                    <a:pt x="3332" y="4214"/>
                    <a:pt x="3440" y="4146"/>
                    <a:pt x="3492" y="4036"/>
                  </a:cubicBezTo>
                  <a:lnTo>
                    <a:pt x="4577" y="1700"/>
                  </a:lnTo>
                  <a:cubicBezTo>
                    <a:pt x="4735" y="1352"/>
                    <a:pt x="4735" y="940"/>
                    <a:pt x="4513" y="568"/>
                  </a:cubicBezTo>
                  <a:cubicBezTo>
                    <a:pt x="4298" y="215"/>
                    <a:pt x="3901" y="1"/>
                    <a:pt x="349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4238675" y="1619400"/>
              <a:ext cx="167075" cy="158250"/>
            </a:xfrm>
            <a:custGeom>
              <a:avLst/>
              <a:gdLst/>
              <a:ahLst/>
              <a:cxnLst/>
              <a:rect l="l" t="t" r="r" b="b"/>
              <a:pathLst>
                <a:path w="6683" h="6330" extrusionOk="0">
                  <a:moveTo>
                    <a:pt x="4809" y="0"/>
                  </a:moveTo>
                  <a:cubicBezTo>
                    <a:pt x="4532" y="0"/>
                    <a:pt x="4254" y="63"/>
                    <a:pt x="3999" y="191"/>
                  </a:cubicBezTo>
                  <a:cubicBezTo>
                    <a:pt x="2946" y="729"/>
                    <a:pt x="3033" y="2494"/>
                    <a:pt x="3033" y="2494"/>
                  </a:cubicBezTo>
                  <a:cubicBezTo>
                    <a:pt x="3033" y="2494"/>
                    <a:pt x="2550" y="2347"/>
                    <a:pt x="1983" y="2347"/>
                  </a:cubicBezTo>
                  <a:cubicBezTo>
                    <a:pt x="1489" y="2347"/>
                    <a:pt x="932" y="2458"/>
                    <a:pt x="571" y="2874"/>
                  </a:cubicBezTo>
                  <a:cubicBezTo>
                    <a:pt x="96" y="3421"/>
                    <a:pt x="1" y="4228"/>
                    <a:pt x="333" y="4869"/>
                  </a:cubicBezTo>
                  <a:cubicBezTo>
                    <a:pt x="626" y="5447"/>
                    <a:pt x="1165" y="5780"/>
                    <a:pt x="1735" y="5851"/>
                  </a:cubicBezTo>
                  <a:lnTo>
                    <a:pt x="5622" y="6326"/>
                  </a:lnTo>
                  <a:cubicBezTo>
                    <a:pt x="5642" y="6329"/>
                    <a:pt x="5662" y="6330"/>
                    <a:pt x="5681" y="6330"/>
                  </a:cubicBezTo>
                  <a:cubicBezTo>
                    <a:pt x="5910" y="6330"/>
                    <a:pt x="6107" y="6164"/>
                    <a:pt x="6136" y="5930"/>
                  </a:cubicBezTo>
                  <a:lnTo>
                    <a:pt x="6611" y="2035"/>
                  </a:lnTo>
                  <a:cubicBezTo>
                    <a:pt x="6683" y="1473"/>
                    <a:pt x="6485" y="871"/>
                    <a:pt x="5994" y="444"/>
                  </a:cubicBezTo>
                  <a:cubicBezTo>
                    <a:pt x="5662" y="151"/>
                    <a:pt x="5237" y="0"/>
                    <a:pt x="4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601675" y="1922600"/>
              <a:ext cx="393100" cy="357500"/>
            </a:xfrm>
            <a:custGeom>
              <a:avLst/>
              <a:gdLst/>
              <a:ahLst/>
              <a:cxnLst/>
              <a:rect l="l" t="t" r="r" b="b"/>
              <a:pathLst>
                <a:path w="15724" h="14300" extrusionOk="0">
                  <a:moveTo>
                    <a:pt x="7853" y="0"/>
                  </a:moveTo>
                  <a:cubicBezTo>
                    <a:pt x="4612" y="0"/>
                    <a:pt x="1676" y="2221"/>
                    <a:pt x="903" y="5511"/>
                  </a:cubicBezTo>
                  <a:cubicBezTo>
                    <a:pt x="0" y="9359"/>
                    <a:pt x="2383" y="13198"/>
                    <a:pt x="6223" y="14109"/>
                  </a:cubicBezTo>
                  <a:cubicBezTo>
                    <a:pt x="6773" y="14238"/>
                    <a:pt x="7323" y="14300"/>
                    <a:pt x="7865" y="14300"/>
                  </a:cubicBezTo>
                  <a:cubicBezTo>
                    <a:pt x="11111" y="14300"/>
                    <a:pt x="14047" y="12078"/>
                    <a:pt x="14821" y="8781"/>
                  </a:cubicBezTo>
                  <a:cubicBezTo>
                    <a:pt x="15723" y="4941"/>
                    <a:pt x="13340" y="1094"/>
                    <a:pt x="9493" y="191"/>
                  </a:cubicBezTo>
                  <a:cubicBezTo>
                    <a:pt x="8943" y="62"/>
                    <a:pt x="8394" y="0"/>
                    <a:pt x="7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4684400" y="1991475"/>
              <a:ext cx="237325" cy="220350"/>
            </a:xfrm>
            <a:custGeom>
              <a:avLst/>
              <a:gdLst/>
              <a:ahLst/>
              <a:cxnLst/>
              <a:rect l="l" t="t" r="r" b="b"/>
              <a:pathLst>
                <a:path w="9493" h="8814" extrusionOk="0">
                  <a:moveTo>
                    <a:pt x="4633" y="0"/>
                  </a:moveTo>
                  <a:cubicBezTo>
                    <a:pt x="2634" y="0"/>
                    <a:pt x="830" y="1371"/>
                    <a:pt x="349" y="3397"/>
                  </a:cubicBezTo>
                  <a:cubicBezTo>
                    <a:pt x="1" y="4886"/>
                    <a:pt x="452" y="6366"/>
                    <a:pt x="1418" y="7403"/>
                  </a:cubicBezTo>
                  <a:lnTo>
                    <a:pt x="784" y="8488"/>
                  </a:lnTo>
                  <a:lnTo>
                    <a:pt x="2194" y="8076"/>
                  </a:lnTo>
                  <a:cubicBezTo>
                    <a:pt x="2621" y="8353"/>
                    <a:pt x="3104" y="8575"/>
                    <a:pt x="3634" y="8694"/>
                  </a:cubicBezTo>
                  <a:cubicBezTo>
                    <a:pt x="3975" y="8775"/>
                    <a:pt x="4316" y="8813"/>
                    <a:pt x="4652" y="8813"/>
                  </a:cubicBezTo>
                  <a:cubicBezTo>
                    <a:pt x="6647" y="8813"/>
                    <a:pt x="8456" y="7443"/>
                    <a:pt x="8931" y="5416"/>
                  </a:cubicBezTo>
                  <a:cubicBezTo>
                    <a:pt x="9493" y="3041"/>
                    <a:pt x="8020" y="674"/>
                    <a:pt x="5653" y="120"/>
                  </a:cubicBezTo>
                  <a:cubicBezTo>
                    <a:pt x="5311" y="39"/>
                    <a:pt x="4970" y="0"/>
                    <a:pt x="4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4814825" y="1999650"/>
              <a:ext cx="146700" cy="133400"/>
            </a:xfrm>
            <a:custGeom>
              <a:avLst/>
              <a:gdLst/>
              <a:ahLst/>
              <a:cxnLst/>
              <a:rect l="l" t="t" r="r" b="b"/>
              <a:pathLst>
                <a:path w="5868" h="5336" extrusionOk="0">
                  <a:moveTo>
                    <a:pt x="2940" y="0"/>
                  </a:moveTo>
                  <a:cubicBezTo>
                    <a:pt x="1728" y="0"/>
                    <a:pt x="626" y="828"/>
                    <a:pt x="341" y="2057"/>
                  </a:cubicBezTo>
                  <a:cubicBezTo>
                    <a:pt x="1" y="3490"/>
                    <a:pt x="895" y="4931"/>
                    <a:pt x="2328" y="5263"/>
                  </a:cubicBezTo>
                  <a:cubicBezTo>
                    <a:pt x="2534" y="5312"/>
                    <a:pt x="2740" y="5336"/>
                    <a:pt x="2943" y="5336"/>
                  </a:cubicBezTo>
                  <a:cubicBezTo>
                    <a:pt x="4150" y="5336"/>
                    <a:pt x="5243" y="4503"/>
                    <a:pt x="5535" y="3276"/>
                  </a:cubicBezTo>
                  <a:cubicBezTo>
                    <a:pt x="5867" y="1843"/>
                    <a:pt x="4980" y="410"/>
                    <a:pt x="3547" y="70"/>
                  </a:cubicBezTo>
                  <a:cubicBezTo>
                    <a:pt x="3344" y="23"/>
                    <a:pt x="3141" y="0"/>
                    <a:pt x="29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4864218" y="2028300"/>
              <a:ext cx="47925" cy="65400"/>
            </a:xfrm>
            <a:custGeom>
              <a:avLst/>
              <a:gdLst/>
              <a:ahLst/>
              <a:cxnLst/>
              <a:rect l="l" t="t" r="r" b="b"/>
              <a:pathLst>
                <a:path w="1917" h="2616" extrusionOk="0">
                  <a:moveTo>
                    <a:pt x="1025" y="428"/>
                  </a:moveTo>
                  <a:cubicBezTo>
                    <a:pt x="1062" y="428"/>
                    <a:pt x="1101" y="433"/>
                    <a:pt x="1140" y="444"/>
                  </a:cubicBezTo>
                  <a:cubicBezTo>
                    <a:pt x="1267" y="468"/>
                    <a:pt x="1354" y="531"/>
                    <a:pt x="1410" y="618"/>
                  </a:cubicBezTo>
                  <a:cubicBezTo>
                    <a:pt x="1457" y="713"/>
                    <a:pt x="1473" y="824"/>
                    <a:pt x="1441" y="959"/>
                  </a:cubicBezTo>
                  <a:cubicBezTo>
                    <a:pt x="1410" y="1077"/>
                    <a:pt x="1354" y="1172"/>
                    <a:pt x="1267" y="1228"/>
                  </a:cubicBezTo>
                  <a:cubicBezTo>
                    <a:pt x="1215" y="1264"/>
                    <a:pt x="1153" y="1284"/>
                    <a:pt x="1083" y="1284"/>
                  </a:cubicBezTo>
                  <a:cubicBezTo>
                    <a:pt x="1046" y="1284"/>
                    <a:pt x="1007" y="1278"/>
                    <a:pt x="966" y="1267"/>
                  </a:cubicBezTo>
                  <a:cubicBezTo>
                    <a:pt x="824" y="1236"/>
                    <a:pt x="729" y="1172"/>
                    <a:pt x="681" y="1085"/>
                  </a:cubicBezTo>
                  <a:cubicBezTo>
                    <a:pt x="626" y="990"/>
                    <a:pt x="618" y="887"/>
                    <a:pt x="650" y="761"/>
                  </a:cubicBezTo>
                  <a:cubicBezTo>
                    <a:pt x="673" y="642"/>
                    <a:pt x="737" y="547"/>
                    <a:pt x="824" y="492"/>
                  </a:cubicBezTo>
                  <a:cubicBezTo>
                    <a:pt x="882" y="449"/>
                    <a:pt x="950" y="428"/>
                    <a:pt x="1025" y="428"/>
                  </a:cubicBezTo>
                  <a:close/>
                  <a:moveTo>
                    <a:pt x="965" y="0"/>
                  </a:moveTo>
                  <a:cubicBezTo>
                    <a:pt x="811" y="0"/>
                    <a:pt x="674" y="39"/>
                    <a:pt x="555" y="112"/>
                  </a:cubicBezTo>
                  <a:cubicBezTo>
                    <a:pt x="372" y="222"/>
                    <a:pt x="246" y="404"/>
                    <a:pt x="190" y="658"/>
                  </a:cubicBezTo>
                  <a:cubicBezTo>
                    <a:pt x="151" y="832"/>
                    <a:pt x="151" y="982"/>
                    <a:pt x="190" y="1117"/>
                  </a:cubicBezTo>
                  <a:cubicBezTo>
                    <a:pt x="230" y="1252"/>
                    <a:pt x="301" y="1362"/>
                    <a:pt x="404" y="1449"/>
                  </a:cubicBezTo>
                  <a:cubicBezTo>
                    <a:pt x="507" y="1537"/>
                    <a:pt x="634" y="1600"/>
                    <a:pt x="776" y="1632"/>
                  </a:cubicBezTo>
                  <a:cubicBezTo>
                    <a:pt x="841" y="1650"/>
                    <a:pt x="903" y="1658"/>
                    <a:pt x="964" y="1658"/>
                  </a:cubicBezTo>
                  <a:cubicBezTo>
                    <a:pt x="1008" y="1658"/>
                    <a:pt x="1050" y="1654"/>
                    <a:pt x="1093" y="1647"/>
                  </a:cubicBezTo>
                  <a:cubicBezTo>
                    <a:pt x="1196" y="1624"/>
                    <a:pt x="1283" y="1584"/>
                    <a:pt x="1354" y="1529"/>
                  </a:cubicBezTo>
                  <a:lnTo>
                    <a:pt x="1354" y="1529"/>
                  </a:lnTo>
                  <a:cubicBezTo>
                    <a:pt x="1291" y="1806"/>
                    <a:pt x="1212" y="1996"/>
                    <a:pt x="1117" y="2091"/>
                  </a:cubicBezTo>
                  <a:cubicBezTo>
                    <a:pt x="1052" y="2167"/>
                    <a:pt x="970" y="2209"/>
                    <a:pt x="873" y="2209"/>
                  </a:cubicBezTo>
                  <a:cubicBezTo>
                    <a:pt x="840" y="2209"/>
                    <a:pt x="805" y="2204"/>
                    <a:pt x="768" y="2194"/>
                  </a:cubicBezTo>
                  <a:cubicBezTo>
                    <a:pt x="665" y="2170"/>
                    <a:pt x="586" y="2122"/>
                    <a:pt x="531" y="2059"/>
                  </a:cubicBezTo>
                  <a:cubicBezTo>
                    <a:pt x="475" y="1988"/>
                    <a:pt x="452" y="1901"/>
                    <a:pt x="460" y="1798"/>
                  </a:cubicBezTo>
                  <a:lnTo>
                    <a:pt x="16" y="1695"/>
                  </a:lnTo>
                  <a:lnTo>
                    <a:pt x="16" y="1695"/>
                  </a:lnTo>
                  <a:cubicBezTo>
                    <a:pt x="0" y="1822"/>
                    <a:pt x="8" y="1948"/>
                    <a:pt x="40" y="2067"/>
                  </a:cubicBezTo>
                  <a:cubicBezTo>
                    <a:pt x="80" y="2186"/>
                    <a:pt x="151" y="2297"/>
                    <a:pt x="254" y="2384"/>
                  </a:cubicBezTo>
                  <a:cubicBezTo>
                    <a:pt x="357" y="2479"/>
                    <a:pt x="491" y="2542"/>
                    <a:pt x="657" y="2582"/>
                  </a:cubicBezTo>
                  <a:cubicBezTo>
                    <a:pt x="747" y="2605"/>
                    <a:pt x="831" y="2615"/>
                    <a:pt x="908" y="2615"/>
                  </a:cubicBezTo>
                  <a:cubicBezTo>
                    <a:pt x="1017" y="2615"/>
                    <a:pt x="1113" y="2595"/>
                    <a:pt x="1196" y="2558"/>
                  </a:cubicBezTo>
                  <a:cubicBezTo>
                    <a:pt x="1346" y="2487"/>
                    <a:pt x="1465" y="2368"/>
                    <a:pt x="1560" y="2186"/>
                  </a:cubicBezTo>
                  <a:cubicBezTo>
                    <a:pt x="1655" y="2012"/>
                    <a:pt x="1742" y="1774"/>
                    <a:pt x="1805" y="1481"/>
                  </a:cubicBezTo>
                  <a:cubicBezTo>
                    <a:pt x="1908" y="1069"/>
                    <a:pt x="1916" y="737"/>
                    <a:pt x="1829" y="499"/>
                  </a:cubicBezTo>
                  <a:cubicBezTo>
                    <a:pt x="1742" y="262"/>
                    <a:pt x="1544" y="112"/>
                    <a:pt x="1220" y="32"/>
                  </a:cubicBezTo>
                  <a:cubicBezTo>
                    <a:pt x="1130" y="11"/>
                    <a:pt x="1045"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4069650" y="2391025"/>
              <a:ext cx="399250" cy="233050"/>
            </a:xfrm>
            <a:custGeom>
              <a:avLst/>
              <a:gdLst/>
              <a:ahLst/>
              <a:cxnLst/>
              <a:rect l="l" t="t" r="r" b="b"/>
              <a:pathLst>
                <a:path w="15970" h="9322" extrusionOk="0">
                  <a:moveTo>
                    <a:pt x="11546" y="0"/>
                  </a:moveTo>
                  <a:cubicBezTo>
                    <a:pt x="10432" y="0"/>
                    <a:pt x="9230" y="220"/>
                    <a:pt x="8108" y="565"/>
                  </a:cubicBezTo>
                  <a:cubicBezTo>
                    <a:pt x="6984" y="921"/>
                    <a:pt x="6524" y="1808"/>
                    <a:pt x="5582" y="2513"/>
                  </a:cubicBezTo>
                  <a:cubicBezTo>
                    <a:pt x="4577" y="3273"/>
                    <a:pt x="3548" y="4017"/>
                    <a:pt x="2463" y="4650"/>
                  </a:cubicBezTo>
                  <a:cubicBezTo>
                    <a:pt x="1791" y="5036"/>
                    <a:pt x="931" y="5572"/>
                    <a:pt x="117" y="5572"/>
                  </a:cubicBezTo>
                  <a:cubicBezTo>
                    <a:pt x="78" y="5572"/>
                    <a:pt x="40" y="5571"/>
                    <a:pt x="1" y="5569"/>
                  </a:cubicBezTo>
                  <a:lnTo>
                    <a:pt x="1" y="5569"/>
                  </a:lnTo>
                  <a:lnTo>
                    <a:pt x="7451" y="9321"/>
                  </a:lnTo>
                  <a:cubicBezTo>
                    <a:pt x="8614" y="8347"/>
                    <a:pt x="9636" y="7350"/>
                    <a:pt x="10974" y="6669"/>
                  </a:cubicBezTo>
                  <a:cubicBezTo>
                    <a:pt x="12375" y="5949"/>
                    <a:pt x="13578" y="4927"/>
                    <a:pt x="15043" y="4294"/>
                  </a:cubicBezTo>
                  <a:cubicBezTo>
                    <a:pt x="15367" y="4152"/>
                    <a:pt x="15732" y="3985"/>
                    <a:pt x="15874" y="3653"/>
                  </a:cubicBezTo>
                  <a:cubicBezTo>
                    <a:pt x="15969" y="3431"/>
                    <a:pt x="15945" y="3170"/>
                    <a:pt x="15898" y="2932"/>
                  </a:cubicBezTo>
                  <a:cubicBezTo>
                    <a:pt x="15724" y="2077"/>
                    <a:pt x="15296" y="1254"/>
                    <a:pt x="14584" y="763"/>
                  </a:cubicBezTo>
                  <a:cubicBezTo>
                    <a:pt x="14053" y="383"/>
                    <a:pt x="13396" y="217"/>
                    <a:pt x="12755" y="98"/>
                  </a:cubicBezTo>
                  <a:cubicBezTo>
                    <a:pt x="12370" y="31"/>
                    <a:pt x="11964" y="0"/>
                    <a:pt x="11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4184650" y="2480525"/>
              <a:ext cx="335575" cy="233200"/>
            </a:xfrm>
            <a:custGeom>
              <a:avLst/>
              <a:gdLst/>
              <a:ahLst/>
              <a:cxnLst/>
              <a:rect l="l" t="t" r="r" b="b"/>
              <a:pathLst>
                <a:path w="13423" h="9328" extrusionOk="0">
                  <a:moveTo>
                    <a:pt x="10891" y="1"/>
                  </a:moveTo>
                  <a:cubicBezTo>
                    <a:pt x="10874" y="1"/>
                    <a:pt x="10856" y="1"/>
                    <a:pt x="10839" y="2"/>
                  </a:cubicBezTo>
                  <a:cubicBezTo>
                    <a:pt x="8820" y="49"/>
                    <a:pt x="7086" y="334"/>
                    <a:pt x="5242" y="1221"/>
                  </a:cubicBezTo>
                  <a:cubicBezTo>
                    <a:pt x="3460" y="2084"/>
                    <a:pt x="1814" y="3200"/>
                    <a:pt x="1" y="3999"/>
                  </a:cubicBezTo>
                  <a:lnTo>
                    <a:pt x="6579" y="9327"/>
                  </a:lnTo>
                  <a:cubicBezTo>
                    <a:pt x="6579" y="9327"/>
                    <a:pt x="10696" y="5702"/>
                    <a:pt x="12454" y="3762"/>
                  </a:cubicBezTo>
                  <a:cubicBezTo>
                    <a:pt x="12675" y="3517"/>
                    <a:pt x="12905" y="3255"/>
                    <a:pt x="13008" y="2931"/>
                  </a:cubicBezTo>
                  <a:cubicBezTo>
                    <a:pt x="13422" y="1539"/>
                    <a:pt x="12269" y="1"/>
                    <a:pt x="10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4183475" y="2474550"/>
              <a:ext cx="284025" cy="109150"/>
            </a:xfrm>
            <a:custGeom>
              <a:avLst/>
              <a:gdLst/>
              <a:ahLst/>
              <a:cxnLst/>
              <a:rect l="l" t="t" r="r" b="b"/>
              <a:pathLst>
                <a:path w="11361" h="4366" extrusionOk="0">
                  <a:moveTo>
                    <a:pt x="9984" y="0"/>
                  </a:moveTo>
                  <a:cubicBezTo>
                    <a:pt x="8553" y="0"/>
                    <a:pt x="6797" y="478"/>
                    <a:pt x="5225" y="1349"/>
                  </a:cubicBezTo>
                  <a:cubicBezTo>
                    <a:pt x="4813" y="1571"/>
                    <a:pt x="4402" y="1808"/>
                    <a:pt x="3990" y="2038"/>
                  </a:cubicBezTo>
                  <a:cubicBezTo>
                    <a:pt x="2700" y="2766"/>
                    <a:pt x="1370" y="3510"/>
                    <a:pt x="0" y="4120"/>
                  </a:cubicBezTo>
                  <a:lnTo>
                    <a:pt x="103" y="4365"/>
                  </a:lnTo>
                  <a:cubicBezTo>
                    <a:pt x="1488" y="3748"/>
                    <a:pt x="2826" y="2996"/>
                    <a:pt x="4117" y="2267"/>
                  </a:cubicBezTo>
                  <a:cubicBezTo>
                    <a:pt x="4528" y="2038"/>
                    <a:pt x="4940" y="1808"/>
                    <a:pt x="5352" y="1578"/>
                  </a:cubicBezTo>
                  <a:cubicBezTo>
                    <a:pt x="6890" y="733"/>
                    <a:pt x="8597" y="262"/>
                    <a:pt x="9977" y="262"/>
                  </a:cubicBezTo>
                  <a:cubicBezTo>
                    <a:pt x="10459" y="262"/>
                    <a:pt x="10901" y="320"/>
                    <a:pt x="11282" y="438"/>
                  </a:cubicBezTo>
                  <a:lnTo>
                    <a:pt x="11361" y="185"/>
                  </a:lnTo>
                  <a:cubicBezTo>
                    <a:pt x="10958" y="61"/>
                    <a:pt x="10491" y="0"/>
                    <a:pt x="9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3540025" y="2133775"/>
              <a:ext cx="1027825" cy="1140450"/>
            </a:xfrm>
            <a:custGeom>
              <a:avLst/>
              <a:gdLst/>
              <a:ahLst/>
              <a:cxnLst/>
              <a:rect l="l" t="t" r="r" b="b"/>
              <a:pathLst>
                <a:path w="41113" h="45618" extrusionOk="0">
                  <a:moveTo>
                    <a:pt x="35288" y="0"/>
                  </a:moveTo>
                  <a:cubicBezTo>
                    <a:pt x="34725" y="0"/>
                    <a:pt x="34100" y="343"/>
                    <a:pt x="33702" y="722"/>
                  </a:cubicBezTo>
                  <a:cubicBezTo>
                    <a:pt x="30464" y="3809"/>
                    <a:pt x="27092" y="5179"/>
                    <a:pt x="24234" y="7989"/>
                  </a:cubicBezTo>
                  <a:cubicBezTo>
                    <a:pt x="22310" y="9874"/>
                    <a:pt x="18763" y="13943"/>
                    <a:pt x="16942" y="15930"/>
                  </a:cubicBezTo>
                  <a:cubicBezTo>
                    <a:pt x="14575" y="18503"/>
                    <a:pt x="3207" y="35286"/>
                    <a:pt x="0" y="38224"/>
                  </a:cubicBezTo>
                  <a:lnTo>
                    <a:pt x="18011" y="45618"/>
                  </a:lnTo>
                  <a:cubicBezTo>
                    <a:pt x="18011" y="45618"/>
                    <a:pt x="22785" y="39356"/>
                    <a:pt x="24226" y="38754"/>
                  </a:cubicBezTo>
                  <a:cubicBezTo>
                    <a:pt x="25683" y="38152"/>
                    <a:pt x="27021" y="36925"/>
                    <a:pt x="28081" y="35746"/>
                  </a:cubicBezTo>
                  <a:cubicBezTo>
                    <a:pt x="29594" y="34059"/>
                    <a:pt x="30654" y="32017"/>
                    <a:pt x="31945" y="30148"/>
                  </a:cubicBezTo>
                  <a:cubicBezTo>
                    <a:pt x="32832" y="28866"/>
                    <a:pt x="33821" y="27663"/>
                    <a:pt x="34906" y="26554"/>
                  </a:cubicBezTo>
                  <a:cubicBezTo>
                    <a:pt x="35268" y="27184"/>
                    <a:pt x="35928" y="27708"/>
                    <a:pt x="36632" y="27708"/>
                  </a:cubicBezTo>
                  <a:cubicBezTo>
                    <a:pt x="36697" y="27708"/>
                    <a:pt x="36763" y="27704"/>
                    <a:pt x="36830" y="27694"/>
                  </a:cubicBezTo>
                  <a:cubicBezTo>
                    <a:pt x="37780" y="27560"/>
                    <a:pt x="38334" y="26586"/>
                    <a:pt x="38753" y="25715"/>
                  </a:cubicBezTo>
                  <a:cubicBezTo>
                    <a:pt x="39244" y="24710"/>
                    <a:pt x="39965" y="23878"/>
                    <a:pt x="40503" y="22897"/>
                  </a:cubicBezTo>
                  <a:cubicBezTo>
                    <a:pt x="40590" y="22738"/>
                    <a:pt x="40677" y="22580"/>
                    <a:pt x="40733" y="22414"/>
                  </a:cubicBezTo>
                  <a:cubicBezTo>
                    <a:pt x="41113" y="21210"/>
                    <a:pt x="40669" y="19366"/>
                    <a:pt x="40012" y="18337"/>
                  </a:cubicBezTo>
                  <a:cubicBezTo>
                    <a:pt x="39595" y="17681"/>
                    <a:pt x="38876" y="17159"/>
                    <a:pt x="38114" y="17159"/>
                  </a:cubicBezTo>
                  <a:cubicBezTo>
                    <a:pt x="38066" y="17159"/>
                    <a:pt x="38018" y="17161"/>
                    <a:pt x="37970" y="17165"/>
                  </a:cubicBezTo>
                  <a:cubicBezTo>
                    <a:pt x="37392" y="17212"/>
                    <a:pt x="36885" y="17545"/>
                    <a:pt x="36418" y="17893"/>
                  </a:cubicBezTo>
                  <a:cubicBezTo>
                    <a:pt x="34367" y="19421"/>
                    <a:pt x="33607" y="20284"/>
                    <a:pt x="31280" y="21567"/>
                  </a:cubicBezTo>
                  <a:lnTo>
                    <a:pt x="24907" y="16516"/>
                  </a:lnTo>
                  <a:cubicBezTo>
                    <a:pt x="26617" y="14449"/>
                    <a:pt x="28161" y="12130"/>
                    <a:pt x="30528" y="9652"/>
                  </a:cubicBezTo>
                  <a:cubicBezTo>
                    <a:pt x="31557" y="8567"/>
                    <a:pt x="33750" y="7126"/>
                    <a:pt x="34494" y="6216"/>
                  </a:cubicBezTo>
                  <a:cubicBezTo>
                    <a:pt x="35547" y="4941"/>
                    <a:pt x="36663" y="3485"/>
                    <a:pt x="36560" y="1822"/>
                  </a:cubicBezTo>
                  <a:cubicBezTo>
                    <a:pt x="36521" y="1221"/>
                    <a:pt x="36323" y="373"/>
                    <a:pt x="35792" y="112"/>
                  </a:cubicBezTo>
                  <a:cubicBezTo>
                    <a:pt x="35637" y="34"/>
                    <a:pt x="35465" y="0"/>
                    <a:pt x="35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4320425" y="2559350"/>
              <a:ext cx="222675" cy="116375"/>
            </a:xfrm>
            <a:custGeom>
              <a:avLst/>
              <a:gdLst/>
              <a:ahLst/>
              <a:cxnLst/>
              <a:rect l="l" t="t" r="r" b="b"/>
              <a:pathLst>
                <a:path w="8907" h="4655" extrusionOk="0">
                  <a:moveTo>
                    <a:pt x="6892" y="0"/>
                  </a:moveTo>
                  <a:cubicBezTo>
                    <a:pt x="6841" y="0"/>
                    <a:pt x="6789" y="3"/>
                    <a:pt x="6738" y="7"/>
                  </a:cubicBezTo>
                  <a:cubicBezTo>
                    <a:pt x="6120" y="63"/>
                    <a:pt x="5582" y="427"/>
                    <a:pt x="5123" y="767"/>
                  </a:cubicBezTo>
                  <a:cubicBezTo>
                    <a:pt x="4497" y="1234"/>
                    <a:pt x="3975" y="1646"/>
                    <a:pt x="3516" y="2018"/>
                  </a:cubicBezTo>
                  <a:cubicBezTo>
                    <a:pt x="2447" y="2865"/>
                    <a:pt x="1600" y="3546"/>
                    <a:pt x="1" y="4425"/>
                  </a:cubicBezTo>
                  <a:lnTo>
                    <a:pt x="127" y="4654"/>
                  </a:lnTo>
                  <a:cubicBezTo>
                    <a:pt x="1750" y="3760"/>
                    <a:pt x="2597" y="3079"/>
                    <a:pt x="3682" y="2224"/>
                  </a:cubicBezTo>
                  <a:cubicBezTo>
                    <a:pt x="4157" y="1836"/>
                    <a:pt x="4656" y="1440"/>
                    <a:pt x="5281" y="973"/>
                  </a:cubicBezTo>
                  <a:cubicBezTo>
                    <a:pt x="5709" y="664"/>
                    <a:pt x="6207" y="324"/>
                    <a:pt x="6761" y="269"/>
                  </a:cubicBezTo>
                  <a:cubicBezTo>
                    <a:pt x="6802" y="265"/>
                    <a:pt x="6842" y="264"/>
                    <a:pt x="6883" y="264"/>
                  </a:cubicBezTo>
                  <a:cubicBezTo>
                    <a:pt x="7551" y="264"/>
                    <a:pt x="8245" y="691"/>
                    <a:pt x="8685" y="1385"/>
                  </a:cubicBezTo>
                  <a:lnTo>
                    <a:pt x="8907" y="1250"/>
                  </a:lnTo>
                  <a:cubicBezTo>
                    <a:pt x="8418" y="480"/>
                    <a:pt x="7645" y="0"/>
                    <a:pt x="6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4410275" y="2700050"/>
              <a:ext cx="100375" cy="99775"/>
            </a:xfrm>
            <a:custGeom>
              <a:avLst/>
              <a:gdLst/>
              <a:ahLst/>
              <a:cxnLst/>
              <a:rect l="l" t="t" r="r" b="b"/>
              <a:pathLst>
                <a:path w="4015" h="3991" extrusionOk="0">
                  <a:moveTo>
                    <a:pt x="3872" y="0"/>
                  </a:moveTo>
                  <a:cubicBezTo>
                    <a:pt x="2708" y="760"/>
                    <a:pt x="112" y="3689"/>
                    <a:pt x="1" y="3816"/>
                  </a:cubicBezTo>
                  <a:lnTo>
                    <a:pt x="199" y="3990"/>
                  </a:lnTo>
                  <a:cubicBezTo>
                    <a:pt x="222" y="3959"/>
                    <a:pt x="2882" y="958"/>
                    <a:pt x="4015" y="222"/>
                  </a:cubicBezTo>
                  <a:lnTo>
                    <a:pt x="3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4065500" y="2402575"/>
              <a:ext cx="210825" cy="118775"/>
            </a:xfrm>
            <a:custGeom>
              <a:avLst/>
              <a:gdLst/>
              <a:ahLst/>
              <a:cxnLst/>
              <a:rect l="l" t="t" r="r" b="b"/>
              <a:pathLst>
                <a:path w="8433" h="4751" extrusionOk="0">
                  <a:moveTo>
                    <a:pt x="8353" y="0"/>
                  </a:moveTo>
                  <a:cubicBezTo>
                    <a:pt x="7632" y="238"/>
                    <a:pt x="6263" y="1101"/>
                    <a:pt x="5724" y="1489"/>
                  </a:cubicBezTo>
                  <a:cubicBezTo>
                    <a:pt x="4767" y="2177"/>
                    <a:pt x="3777" y="2676"/>
                    <a:pt x="2732" y="3215"/>
                  </a:cubicBezTo>
                  <a:lnTo>
                    <a:pt x="2368" y="3397"/>
                  </a:lnTo>
                  <a:cubicBezTo>
                    <a:pt x="2067" y="3555"/>
                    <a:pt x="1829" y="3690"/>
                    <a:pt x="1616" y="3808"/>
                  </a:cubicBezTo>
                  <a:cubicBezTo>
                    <a:pt x="1117" y="4101"/>
                    <a:pt x="753" y="4315"/>
                    <a:pt x="1" y="4497"/>
                  </a:cubicBezTo>
                  <a:lnTo>
                    <a:pt x="64" y="4750"/>
                  </a:lnTo>
                  <a:cubicBezTo>
                    <a:pt x="848" y="4560"/>
                    <a:pt x="1244" y="4331"/>
                    <a:pt x="1750" y="4038"/>
                  </a:cubicBezTo>
                  <a:cubicBezTo>
                    <a:pt x="1956" y="3919"/>
                    <a:pt x="2194" y="3785"/>
                    <a:pt x="2487" y="3634"/>
                  </a:cubicBezTo>
                  <a:lnTo>
                    <a:pt x="2851" y="3452"/>
                  </a:lnTo>
                  <a:cubicBezTo>
                    <a:pt x="3912" y="2914"/>
                    <a:pt x="4909" y="2399"/>
                    <a:pt x="5883" y="1702"/>
                  </a:cubicBezTo>
                  <a:cubicBezTo>
                    <a:pt x="6413" y="1322"/>
                    <a:pt x="7743" y="483"/>
                    <a:pt x="8432" y="254"/>
                  </a:cubicBezTo>
                  <a:lnTo>
                    <a:pt x="8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4611175" y="2604650"/>
              <a:ext cx="260475" cy="260475"/>
            </a:xfrm>
            <a:custGeom>
              <a:avLst/>
              <a:gdLst/>
              <a:ahLst/>
              <a:cxnLst/>
              <a:rect l="l" t="t" r="r" b="b"/>
              <a:pathLst>
                <a:path w="10419" h="10419" extrusionOk="0">
                  <a:moveTo>
                    <a:pt x="5210" y="0"/>
                  </a:moveTo>
                  <a:cubicBezTo>
                    <a:pt x="2328" y="0"/>
                    <a:pt x="0" y="2328"/>
                    <a:pt x="0" y="5210"/>
                  </a:cubicBezTo>
                  <a:cubicBezTo>
                    <a:pt x="0" y="8083"/>
                    <a:pt x="2328" y="10419"/>
                    <a:pt x="5210" y="10419"/>
                  </a:cubicBezTo>
                  <a:cubicBezTo>
                    <a:pt x="8083" y="10419"/>
                    <a:pt x="10419" y="8083"/>
                    <a:pt x="10419" y="5210"/>
                  </a:cubicBezTo>
                  <a:cubicBezTo>
                    <a:pt x="10419" y="2328"/>
                    <a:pt x="8083" y="0"/>
                    <a:pt x="5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4647200" y="2664225"/>
              <a:ext cx="162300" cy="139550"/>
            </a:xfrm>
            <a:custGeom>
              <a:avLst/>
              <a:gdLst/>
              <a:ahLst/>
              <a:cxnLst/>
              <a:rect l="l" t="t" r="r" b="b"/>
              <a:pathLst>
                <a:path w="6492" h="5582" extrusionOk="0">
                  <a:moveTo>
                    <a:pt x="6492" y="0"/>
                  </a:moveTo>
                  <a:lnTo>
                    <a:pt x="0" y="2827"/>
                  </a:lnTo>
                  <a:lnTo>
                    <a:pt x="5898" y="5582"/>
                  </a:lnTo>
                  <a:lnTo>
                    <a:pt x="64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4702800" y="2664225"/>
              <a:ext cx="106700" cy="141725"/>
            </a:xfrm>
            <a:custGeom>
              <a:avLst/>
              <a:gdLst/>
              <a:ahLst/>
              <a:cxnLst/>
              <a:rect l="l" t="t" r="r" b="b"/>
              <a:pathLst>
                <a:path w="4268" h="5669" extrusionOk="0">
                  <a:moveTo>
                    <a:pt x="4268" y="0"/>
                  </a:moveTo>
                  <a:lnTo>
                    <a:pt x="4267" y="2"/>
                  </a:lnTo>
                  <a:lnTo>
                    <a:pt x="4267" y="2"/>
                  </a:lnTo>
                  <a:cubicBezTo>
                    <a:pt x="4267" y="1"/>
                    <a:pt x="4268" y="1"/>
                    <a:pt x="4268" y="0"/>
                  </a:cubicBezTo>
                  <a:close/>
                  <a:moveTo>
                    <a:pt x="4267" y="2"/>
                  </a:moveTo>
                  <a:lnTo>
                    <a:pt x="4267" y="2"/>
                  </a:lnTo>
                  <a:cubicBezTo>
                    <a:pt x="4177" y="107"/>
                    <a:pt x="1" y="3864"/>
                    <a:pt x="1" y="3864"/>
                  </a:cubicBezTo>
                  <a:lnTo>
                    <a:pt x="381" y="5669"/>
                  </a:lnTo>
                  <a:lnTo>
                    <a:pt x="1117" y="4386"/>
                  </a:lnTo>
                  <a:lnTo>
                    <a:pt x="4267" y="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4676675" y="1356575"/>
              <a:ext cx="246850" cy="221000"/>
            </a:xfrm>
            <a:custGeom>
              <a:avLst/>
              <a:gdLst/>
              <a:ahLst/>
              <a:cxnLst/>
              <a:rect l="l" t="t" r="r" b="b"/>
              <a:pathLst>
                <a:path w="9874" h="8840" extrusionOk="0">
                  <a:moveTo>
                    <a:pt x="2601" y="0"/>
                  </a:moveTo>
                  <a:cubicBezTo>
                    <a:pt x="1794" y="0"/>
                    <a:pt x="1013" y="406"/>
                    <a:pt x="555" y="1093"/>
                  </a:cubicBezTo>
                  <a:cubicBezTo>
                    <a:pt x="48" y="1837"/>
                    <a:pt x="1" y="2700"/>
                    <a:pt x="294" y="3436"/>
                  </a:cubicBezTo>
                  <a:lnTo>
                    <a:pt x="2313" y="8439"/>
                  </a:lnTo>
                  <a:cubicBezTo>
                    <a:pt x="2410" y="8688"/>
                    <a:pt x="2651" y="8839"/>
                    <a:pt x="2904" y="8839"/>
                  </a:cubicBezTo>
                  <a:cubicBezTo>
                    <a:pt x="2982" y="8839"/>
                    <a:pt x="3060" y="8825"/>
                    <a:pt x="3136" y="8796"/>
                  </a:cubicBezTo>
                  <a:lnTo>
                    <a:pt x="8147" y="6777"/>
                  </a:lnTo>
                  <a:cubicBezTo>
                    <a:pt x="8876" y="6484"/>
                    <a:pt x="9469" y="5851"/>
                    <a:pt x="9659" y="4972"/>
                  </a:cubicBezTo>
                  <a:cubicBezTo>
                    <a:pt x="9873" y="3998"/>
                    <a:pt x="9453" y="2961"/>
                    <a:pt x="8630" y="2407"/>
                  </a:cubicBezTo>
                  <a:cubicBezTo>
                    <a:pt x="8275" y="2165"/>
                    <a:pt x="7870" y="2076"/>
                    <a:pt x="7467" y="2076"/>
                  </a:cubicBezTo>
                  <a:cubicBezTo>
                    <a:pt x="6338" y="2076"/>
                    <a:pt x="5218" y="2771"/>
                    <a:pt x="5218" y="2771"/>
                  </a:cubicBezTo>
                  <a:cubicBezTo>
                    <a:pt x="5218" y="2771"/>
                    <a:pt x="4703" y="396"/>
                    <a:pt x="3112" y="56"/>
                  </a:cubicBezTo>
                  <a:cubicBezTo>
                    <a:pt x="2943" y="18"/>
                    <a:pt x="2771" y="0"/>
                    <a:pt x="2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49;p31">
            <a:extLst>
              <a:ext uri="{FF2B5EF4-FFF2-40B4-BE49-F238E27FC236}">
                <a16:creationId xmlns:a16="http://schemas.microsoft.com/office/drawing/2014/main" id="{4A2D086E-1D0C-0806-18F3-31B1BFF73624}"/>
              </a:ext>
            </a:extLst>
          </p:cNvPr>
          <p:cNvSpPr txBox="1">
            <a:spLocks/>
          </p:cNvSpPr>
          <p:nvPr/>
        </p:nvSpPr>
        <p:spPr>
          <a:xfrm>
            <a:off x="766169" y="977496"/>
            <a:ext cx="6376751" cy="1236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0" indent="0" algn="just">
              <a:lnSpc>
                <a:spcPct val="150000"/>
              </a:lnSpc>
            </a:pPr>
            <a:r>
              <a:rPr lang="en-US" sz="1300"/>
              <a:t>Nhóm thực hiện nghiên cứu về chủ đề</a:t>
            </a:r>
            <a:r>
              <a:rPr lang="en-US" sz="1300" b="1"/>
              <a:t> Khám phá cộng động trong mạng xã hội di động</a:t>
            </a:r>
            <a:r>
              <a:rPr lang="en-US" sz="1300"/>
              <a:t> dựa trên bài báo nghiên cứu khoa học trên hội nghị khoa học nổi tiếng IEEE và từ đó mô phỏng lại các kiến thức đã được nghiên cứu.</a:t>
            </a:r>
          </a:p>
          <a:p>
            <a:pPr marL="0" indent="0" algn="just"/>
            <a:endParaRPr lang="en-US" sz="1300"/>
          </a:p>
        </p:txBody>
      </p:sp>
    </p:spTree>
    <p:extLst>
      <p:ext uri="{BB962C8B-B14F-4D97-AF65-F5344CB8AC3E}">
        <p14:creationId xmlns:p14="http://schemas.microsoft.com/office/powerpoint/2010/main" val="1971984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cxnSp>
        <p:nvCxnSpPr>
          <p:cNvPr id="534" name="Google Shape;534;p30"/>
          <p:cNvCxnSpPr/>
          <p:nvPr/>
        </p:nvCxnSpPr>
        <p:spPr>
          <a:xfrm rot="10800000">
            <a:off x="-123300" y="3512475"/>
            <a:ext cx="4758900" cy="1666800"/>
          </a:xfrm>
          <a:prstGeom prst="straightConnector1">
            <a:avLst/>
          </a:prstGeom>
          <a:noFill/>
          <a:ln w="9525" cap="flat" cmpd="sng">
            <a:solidFill>
              <a:schemeClr val="dk1"/>
            </a:solidFill>
            <a:prstDash val="dash"/>
            <a:round/>
            <a:headEnd type="none" w="med" len="med"/>
            <a:tailEnd type="none" w="med" len="med"/>
          </a:ln>
        </p:spPr>
      </p:cxnSp>
      <p:sp>
        <p:nvSpPr>
          <p:cNvPr id="535" name="Google Shape;535;p30"/>
          <p:cNvSpPr txBox="1">
            <a:spLocks noGrp="1"/>
          </p:cNvSpPr>
          <p:nvPr>
            <p:ph type="title"/>
          </p:nvPr>
        </p:nvSpPr>
        <p:spPr>
          <a:xfrm>
            <a:off x="4087331" y="2571700"/>
            <a:ext cx="458985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Tổng kết</a:t>
            </a:r>
            <a:endParaRPr/>
          </a:p>
        </p:txBody>
      </p:sp>
      <p:sp>
        <p:nvSpPr>
          <p:cNvPr id="536" name="Google Shape;536;p30"/>
          <p:cNvSpPr txBox="1">
            <a:spLocks noGrp="1"/>
          </p:cNvSpPr>
          <p:nvPr>
            <p:ph type="title" idx="2"/>
          </p:nvPr>
        </p:nvSpPr>
        <p:spPr>
          <a:xfrm>
            <a:off x="5621125" y="1729950"/>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pic>
        <p:nvPicPr>
          <p:cNvPr id="537" name="Google Shape;537;p30"/>
          <p:cNvPicPr preferRelativeResize="0">
            <a:picLocks noGrp="1"/>
          </p:cNvPicPr>
          <p:nvPr>
            <p:ph type="pic" idx="3"/>
          </p:nvPr>
        </p:nvPicPr>
        <p:blipFill rotWithShape="1">
          <a:blip r:embed="rId3">
            <a:alphaModFix/>
          </a:blip>
          <a:srcRect l="25393" r="23316"/>
          <a:stretch/>
        </p:blipFill>
        <p:spPr>
          <a:xfrm>
            <a:off x="713225" y="539500"/>
            <a:ext cx="3127700" cy="4064400"/>
          </a:xfrm>
          <a:prstGeom prst="rect">
            <a:avLst/>
          </a:prstGeom>
        </p:spPr>
      </p:pic>
      <p:grpSp>
        <p:nvGrpSpPr>
          <p:cNvPr id="538" name="Google Shape;538;p30"/>
          <p:cNvGrpSpPr/>
          <p:nvPr/>
        </p:nvGrpSpPr>
        <p:grpSpPr>
          <a:xfrm>
            <a:off x="323975" y="328211"/>
            <a:ext cx="778480" cy="727317"/>
            <a:chOff x="1169100" y="1853651"/>
            <a:chExt cx="581867" cy="543626"/>
          </a:xfrm>
        </p:grpSpPr>
        <p:sp>
          <p:nvSpPr>
            <p:cNvPr id="539" name="Google Shape;539;p30"/>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4152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Ưu điểm</a:t>
            </a:r>
            <a:endParaRPr/>
          </a:p>
        </p:txBody>
      </p:sp>
      <p:sp>
        <p:nvSpPr>
          <p:cNvPr id="608" name="Google Shape;608;p34"/>
          <p:cNvSpPr txBox="1">
            <a:spLocks noGrp="1"/>
          </p:cNvSpPr>
          <p:nvPr>
            <p:ph type="subTitle" idx="1"/>
          </p:nvPr>
        </p:nvSpPr>
        <p:spPr>
          <a:xfrm>
            <a:off x="521494" y="1710151"/>
            <a:ext cx="2550319"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t>
            </a:r>
            <a:r>
              <a:rPr lang="vi-VN"/>
              <a:t>ử dụng cả thuộc tính của cộng đồng và khả năng cơ động của người dùng để phát hiện cộng đồng, giúp tạo ra các kết quả phát hiện cộng đồng chính xác hơn và ổn định hơn trong mạng xã hội di động.</a:t>
            </a:r>
            <a:endParaRPr lang="en-US"/>
          </a:p>
        </p:txBody>
      </p:sp>
      <p:sp>
        <p:nvSpPr>
          <p:cNvPr id="612" name="Google Shape;612;p34"/>
          <p:cNvSpPr txBox="1">
            <a:spLocks noGrp="1"/>
          </p:cNvSpPr>
          <p:nvPr>
            <p:ph type="subTitle" idx="7"/>
          </p:nvPr>
        </p:nvSpPr>
        <p:spPr>
          <a:xfrm>
            <a:off x="571500" y="1136475"/>
            <a:ext cx="2350294" cy="65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Sử dụng đặc trưng xã hội</a:t>
            </a:r>
          </a:p>
        </p:txBody>
      </p:sp>
      <p:sp>
        <p:nvSpPr>
          <p:cNvPr id="22" name="Google Shape;608;p34">
            <a:extLst>
              <a:ext uri="{FF2B5EF4-FFF2-40B4-BE49-F238E27FC236}">
                <a16:creationId xmlns:a16="http://schemas.microsoft.com/office/drawing/2014/main" id="{696BA7B9-026B-9687-12A0-F884880D320F}"/>
              </a:ext>
            </a:extLst>
          </p:cNvPr>
          <p:cNvSpPr txBox="1">
            <a:spLocks/>
          </p:cNvSpPr>
          <p:nvPr/>
        </p:nvSpPr>
        <p:spPr>
          <a:xfrm>
            <a:off x="3296840" y="1710151"/>
            <a:ext cx="2550319"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0" indent="0"/>
            <a:r>
              <a:rPr lang="vi-VN"/>
              <a:t>Khả năng cơ động cao hơn của người dùng làm cho các cộng đồng có kích thước nhỏ hơn, giúp kiểm soát kích thước của cộng đồng và làm cho phát hiện cộng đồng trở nên ổn định hơn.</a:t>
            </a:r>
            <a:endParaRPr lang="en-US"/>
          </a:p>
        </p:txBody>
      </p:sp>
      <p:sp>
        <p:nvSpPr>
          <p:cNvPr id="23" name="Google Shape;612;p34">
            <a:extLst>
              <a:ext uri="{FF2B5EF4-FFF2-40B4-BE49-F238E27FC236}">
                <a16:creationId xmlns:a16="http://schemas.microsoft.com/office/drawing/2014/main" id="{B6B909EA-9A34-23C1-DB79-C3EF803BA60C}"/>
              </a:ext>
            </a:extLst>
          </p:cNvPr>
          <p:cNvSpPr txBox="1">
            <a:spLocks/>
          </p:cNvSpPr>
          <p:nvPr/>
        </p:nvSpPr>
        <p:spPr>
          <a:xfrm>
            <a:off x="3346846" y="1136475"/>
            <a:ext cx="2350294" cy="65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Raleway" pitchFamily="2" charset="0"/>
                <a:ea typeface="Raleway" pitchFamily="2" charset="0"/>
                <a:cs typeface="Poppins"/>
                <a:sym typeface="Poppins"/>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r>
              <a:rPr lang="vi-VN"/>
              <a:t>Kiểm soát khả năng cơ động</a:t>
            </a:r>
            <a:endParaRPr lang="en-US"/>
          </a:p>
        </p:txBody>
      </p:sp>
      <p:sp>
        <p:nvSpPr>
          <p:cNvPr id="24" name="Google Shape;608;p34">
            <a:extLst>
              <a:ext uri="{FF2B5EF4-FFF2-40B4-BE49-F238E27FC236}">
                <a16:creationId xmlns:a16="http://schemas.microsoft.com/office/drawing/2014/main" id="{1BE8B62B-D180-1AF2-429F-1A6DE79F1899}"/>
              </a:ext>
            </a:extLst>
          </p:cNvPr>
          <p:cNvSpPr txBox="1">
            <a:spLocks/>
          </p:cNvSpPr>
          <p:nvPr/>
        </p:nvSpPr>
        <p:spPr>
          <a:xfrm>
            <a:off x="6072187" y="1710151"/>
            <a:ext cx="2664619"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0" indent="0"/>
            <a:r>
              <a:rPr lang="en-US"/>
              <a:t>K</a:t>
            </a:r>
            <a:r>
              <a:rPr lang="vi-VN"/>
              <a:t>hi khả năng cơ động cao hơn trong các tập dữ liệu kiểm tra, hiệu suất của phương pháp tốt hơn. Điều này có thể giảm thời gian chạy của phương pháp và làm cho việc phát hiện cộng đồng trở nên hiệu quả hơn.</a:t>
            </a:r>
            <a:endParaRPr lang="en-US"/>
          </a:p>
        </p:txBody>
      </p:sp>
      <p:sp>
        <p:nvSpPr>
          <p:cNvPr id="25" name="Google Shape;612;p34">
            <a:extLst>
              <a:ext uri="{FF2B5EF4-FFF2-40B4-BE49-F238E27FC236}">
                <a16:creationId xmlns:a16="http://schemas.microsoft.com/office/drawing/2014/main" id="{AD36BF6C-FB2C-80F1-2C36-6AEF76C83A92}"/>
              </a:ext>
            </a:extLst>
          </p:cNvPr>
          <p:cNvSpPr txBox="1">
            <a:spLocks/>
          </p:cNvSpPr>
          <p:nvPr/>
        </p:nvSpPr>
        <p:spPr>
          <a:xfrm>
            <a:off x="6122193" y="1136475"/>
            <a:ext cx="2350294" cy="65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Raleway" pitchFamily="2" charset="0"/>
                <a:ea typeface="Raleway" pitchFamily="2" charset="0"/>
                <a:cs typeface="Poppins"/>
                <a:sym typeface="Poppins"/>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r>
              <a:rPr lang="en-US"/>
              <a:t>Thời gian chạy hiệu quả</a:t>
            </a:r>
          </a:p>
        </p:txBody>
      </p:sp>
      <p:sp>
        <p:nvSpPr>
          <p:cNvPr id="26" name="Google Shape;608;p34">
            <a:extLst>
              <a:ext uri="{FF2B5EF4-FFF2-40B4-BE49-F238E27FC236}">
                <a16:creationId xmlns:a16="http://schemas.microsoft.com/office/drawing/2014/main" id="{A5F10F61-AFCD-CCC4-8D4B-989F6EBC7050}"/>
              </a:ext>
            </a:extLst>
          </p:cNvPr>
          <p:cNvSpPr txBox="1">
            <a:spLocks/>
          </p:cNvSpPr>
          <p:nvPr/>
        </p:nvSpPr>
        <p:spPr>
          <a:xfrm>
            <a:off x="1846660" y="3636153"/>
            <a:ext cx="2550319"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0" indent="0"/>
            <a:r>
              <a:rPr lang="vi-VN"/>
              <a:t>Hệ thống</a:t>
            </a:r>
            <a:r>
              <a:rPr lang="en-US"/>
              <a:t> đã được</a:t>
            </a:r>
            <a:r>
              <a:rPr lang="vi-VN"/>
              <a:t> so sánh với các phương pháp khác như GN và NM dựa trên số lượng cộng đồng đã phát hiện và số lượng thành viên của cộng đồng có kích thước lớn nhất</a:t>
            </a:r>
            <a:r>
              <a:rPr lang="en-US"/>
              <a:t>, thể hiện sự hiệu quả so với các phương pháp liên quan</a:t>
            </a:r>
          </a:p>
        </p:txBody>
      </p:sp>
      <p:sp>
        <p:nvSpPr>
          <p:cNvPr id="27" name="Google Shape;612;p34">
            <a:extLst>
              <a:ext uri="{FF2B5EF4-FFF2-40B4-BE49-F238E27FC236}">
                <a16:creationId xmlns:a16="http://schemas.microsoft.com/office/drawing/2014/main" id="{45DA4EB9-F5B9-ADBB-83BD-8A499BDEFA00}"/>
              </a:ext>
            </a:extLst>
          </p:cNvPr>
          <p:cNvSpPr txBox="1">
            <a:spLocks/>
          </p:cNvSpPr>
          <p:nvPr/>
        </p:nvSpPr>
        <p:spPr>
          <a:xfrm>
            <a:off x="1896666" y="3062477"/>
            <a:ext cx="2350294" cy="65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Raleway" pitchFamily="2" charset="0"/>
                <a:ea typeface="Raleway" pitchFamily="2" charset="0"/>
                <a:cs typeface="Poppins"/>
                <a:sym typeface="Poppins"/>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r>
              <a:rPr lang="vi-VN"/>
              <a:t>So sánh với các phương pháp khác</a:t>
            </a:r>
            <a:endParaRPr lang="en-US"/>
          </a:p>
        </p:txBody>
      </p:sp>
      <p:sp>
        <p:nvSpPr>
          <p:cNvPr id="28" name="Google Shape;608;p34">
            <a:extLst>
              <a:ext uri="{FF2B5EF4-FFF2-40B4-BE49-F238E27FC236}">
                <a16:creationId xmlns:a16="http://schemas.microsoft.com/office/drawing/2014/main" id="{F2817351-344A-A5E5-B6E1-65C401B68484}"/>
              </a:ext>
            </a:extLst>
          </p:cNvPr>
          <p:cNvSpPr txBox="1">
            <a:spLocks/>
          </p:cNvSpPr>
          <p:nvPr/>
        </p:nvSpPr>
        <p:spPr>
          <a:xfrm>
            <a:off x="4747023" y="3643704"/>
            <a:ext cx="2550319"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0" indent="0"/>
            <a:r>
              <a:rPr lang="vi-VN"/>
              <a:t>Hệ thống giới thiệu thuộc tính của cộng đồng và khả năng cơ động của nút để giảm khả năng tạo ra các cộng đồng quy mô lớn, từ đó cải thiện tính chính xác và đáng tin cậy của quá trình phát hiện cộng đồng.</a:t>
            </a:r>
            <a:endParaRPr lang="en-US"/>
          </a:p>
        </p:txBody>
      </p:sp>
      <p:sp>
        <p:nvSpPr>
          <p:cNvPr id="29" name="Google Shape;612;p34">
            <a:extLst>
              <a:ext uri="{FF2B5EF4-FFF2-40B4-BE49-F238E27FC236}">
                <a16:creationId xmlns:a16="http://schemas.microsoft.com/office/drawing/2014/main" id="{8111FD53-020B-9EF7-F21F-B578F3FDE668}"/>
              </a:ext>
            </a:extLst>
          </p:cNvPr>
          <p:cNvSpPr txBox="1">
            <a:spLocks/>
          </p:cNvSpPr>
          <p:nvPr/>
        </p:nvSpPr>
        <p:spPr>
          <a:xfrm>
            <a:off x="4797029" y="3070028"/>
            <a:ext cx="2350294" cy="65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Raleway" pitchFamily="2" charset="0"/>
                <a:ea typeface="Raleway" pitchFamily="2" charset="0"/>
                <a:cs typeface="Poppins"/>
                <a:sym typeface="Poppins"/>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r>
              <a:rPr lang="en-US"/>
              <a:t>Cải thiện tính chính xác và đáng tin cậy</a:t>
            </a:r>
          </a:p>
        </p:txBody>
      </p:sp>
    </p:spTree>
    <p:extLst>
      <p:ext uri="{BB962C8B-B14F-4D97-AF65-F5344CB8AC3E}">
        <p14:creationId xmlns:p14="http://schemas.microsoft.com/office/powerpoint/2010/main" val="952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Nhược điểm</a:t>
            </a:r>
            <a:endParaRPr/>
          </a:p>
        </p:txBody>
      </p:sp>
      <p:sp>
        <p:nvSpPr>
          <p:cNvPr id="26" name="Google Shape;608;p34">
            <a:extLst>
              <a:ext uri="{FF2B5EF4-FFF2-40B4-BE49-F238E27FC236}">
                <a16:creationId xmlns:a16="http://schemas.microsoft.com/office/drawing/2014/main" id="{A5F10F61-AFCD-CCC4-8D4B-989F6EBC7050}"/>
              </a:ext>
            </a:extLst>
          </p:cNvPr>
          <p:cNvSpPr txBox="1">
            <a:spLocks/>
          </p:cNvSpPr>
          <p:nvPr/>
        </p:nvSpPr>
        <p:spPr>
          <a:xfrm>
            <a:off x="720000" y="1171558"/>
            <a:ext cx="7859644" cy="22788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0" indent="0">
              <a:lnSpc>
                <a:spcPct val="150000"/>
              </a:lnSpc>
            </a:pPr>
            <a:r>
              <a:rPr lang="en-US" sz="1400" b="1"/>
              <a:t>Độ phức tạp: </a:t>
            </a:r>
            <a:r>
              <a:rPr lang="vi-VN" sz="1400"/>
              <a:t>Phương pháp sử dụng thuộc tính cộng đồng và khả năng cơ động có thể làm tăng độ phức tạp của thuật toán phát hiện cộng đồng. Việc tích hợp nhiều yếu tố có thể làm cho phương pháp trở nên phức tạp hơn và đòi hỏi sự quản lý kỹ lưỡng.</a:t>
            </a:r>
            <a:endParaRPr lang="en-US" sz="1400"/>
          </a:p>
          <a:p>
            <a:pPr marL="0" indent="0">
              <a:lnSpc>
                <a:spcPct val="150000"/>
              </a:lnSpc>
            </a:pPr>
            <a:endParaRPr lang="en-US" sz="1400"/>
          </a:p>
          <a:p>
            <a:pPr marL="0" indent="0">
              <a:lnSpc>
                <a:spcPct val="150000"/>
              </a:lnSpc>
            </a:pPr>
            <a:r>
              <a:rPr lang="vi-VN" sz="1400" b="1"/>
              <a:t>Hiệu suất</a:t>
            </a:r>
            <a:r>
              <a:rPr lang="en-US" sz="1400" b="1"/>
              <a:t>: </a:t>
            </a:r>
            <a:r>
              <a:rPr lang="vi-VN" sz="1400" b="1"/>
              <a:t> </a:t>
            </a:r>
            <a:r>
              <a:rPr lang="en-US" sz="1400"/>
              <a:t>Hiệu suất </a:t>
            </a:r>
            <a:r>
              <a:rPr lang="vi-VN" sz="1400"/>
              <a:t>của hệ thống có thể phụ thuộc vào cấu hình của mạng xã hội di động cụ thể. Kết quả của hệ thống có thể khác nhau tùy thuộc vào cấu trúc và đặc điểm của mạng xã hội di động cụ thể mà nó được áp dụng.</a:t>
            </a:r>
            <a:endParaRPr lang="en-US" sz="1400"/>
          </a:p>
          <a:p>
            <a:pPr marL="0" indent="0">
              <a:lnSpc>
                <a:spcPct val="150000"/>
              </a:lnSpc>
            </a:pPr>
            <a:endParaRPr lang="en-US"/>
          </a:p>
        </p:txBody>
      </p:sp>
    </p:spTree>
    <p:extLst>
      <p:ext uri="{BB962C8B-B14F-4D97-AF65-F5344CB8AC3E}">
        <p14:creationId xmlns:p14="http://schemas.microsoft.com/office/powerpoint/2010/main" val="419472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Kết luận</a:t>
            </a:r>
          </a:p>
        </p:txBody>
      </p:sp>
      <p:sp>
        <p:nvSpPr>
          <p:cNvPr id="26" name="Google Shape;608;p34">
            <a:extLst>
              <a:ext uri="{FF2B5EF4-FFF2-40B4-BE49-F238E27FC236}">
                <a16:creationId xmlns:a16="http://schemas.microsoft.com/office/drawing/2014/main" id="{A5F10F61-AFCD-CCC4-8D4B-989F6EBC7050}"/>
              </a:ext>
            </a:extLst>
          </p:cNvPr>
          <p:cNvSpPr txBox="1">
            <a:spLocks/>
          </p:cNvSpPr>
          <p:nvPr/>
        </p:nvSpPr>
        <p:spPr>
          <a:xfrm>
            <a:off x="720000" y="1171558"/>
            <a:ext cx="7859644" cy="3214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0" indent="0">
              <a:lnSpc>
                <a:spcPct val="150000"/>
              </a:lnSpc>
            </a:pPr>
            <a:r>
              <a:rPr lang="vi-VN" sz="1400"/>
              <a:t>Với những điểm mạnh như sử dụng thuộc tính cộng đồng và khả năng cơ động của nút, khả năng kiểm soát kích thước cộng đồng, thời gian chạy hiệu quả, và so sánh tính chính xác với các phương pháp khác, phương pháp này không chỉ là một bước tiến trong nghiên cứu mà còn mang lại giá trị thực tiễn trong việc phân tích cộng đồng trên mạng xã hội di động.</a:t>
            </a:r>
            <a:endParaRPr lang="en-US" sz="1400"/>
          </a:p>
          <a:p>
            <a:pPr marL="0" indent="0">
              <a:lnSpc>
                <a:spcPct val="150000"/>
              </a:lnSpc>
            </a:pPr>
            <a:endParaRPr lang="en-US" sz="1400"/>
          </a:p>
          <a:p>
            <a:pPr marL="0" indent="0">
              <a:lnSpc>
                <a:spcPct val="150000"/>
              </a:lnSpc>
            </a:pPr>
            <a:r>
              <a:rPr lang="en-US" sz="1400"/>
              <a:t>B</a:t>
            </a:r>
            <a:r>
              <a:rPr lang="vi-VN" sz="1400"/>
              <a:t>ài báo đã đề xuất một </a:t>
            </a:r>
            <a:r>
              <a:rPr lang="en-US" sz="1400"/>
              <a:t>phương pháp khám phá </a:t>
            </a:r>
            <a:r>
              <a:rPr lang="vi-VN" sz="1400"/>
              <a:t>cộng đồng trong mạng xã hội di động có hiệu suất cao, đặc biệt là khi đối mặt với sự di động cao và cấu trúc cộng đồng phức tạp. Điều này mở ra cánh cửa cho sự cải thiện trong việc hiểu và phân tích cộng đồng trong môi trường xã hội di động ngày nay</a:t>
            </a:r>
            <a:r>
              <a:rPr lang="en-US" sz="1400"/>
              <a:t>.</a:t>
            </a:r>
          </a:p>
          <a:p>
            <a:pPr marL="0" indent="0">
              <a:lnSpc>
                <a:spcPct val="150000"/>
              </a:lnSpc>
            </a:pPr>
            <a:endParaRPr lang="en-US"/>
          </a:p>
        </p:txBody>
      </p:sp>
    </p:spTree>
    <p:extLst>
      <p:ext uri="{BB962C8B-B14F-4D97-AF65-F5344CB8AC3E}">
        <p14:creationId xmlns:p14="http://schemas.microsoft.com/office/powerpoint/2010/main" val="2094727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45"/>
          <p:cNvSpPr txBox="1">
            <a:spLocks noGrp="1"/>
          </p:cNvSpPr>
          <p:nvPr>
            <p:ph type="title"/>
          </p:nvPr>
        </p:nvSpPr>
        <p:spPr>
          <a:xfrm>
            <a:off x="621165" y="1122179"/>
            <a:ext cx="5657703" cy="19537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a:t>Thanks!</a:t>
            </a:r>
            <a:endParaRPr sz="9600"/>
          </a:p>
        </p:txBody>
      </p:sp>
      <p:grpSp>
        <p:nvGrpSpPr>
          <p:cNvPr id="918" name="Google Shape;918;p45"/>
          <p:cNvGrpSpPr/>
          <p:nvPr/>
        </p:nvGrpSpPr>
        <p:grpSpPr>
          <a:xfrm>
            <a:off x="5875834" y="961502"/>
            <a:ext cx="3609917" cy="3220505"/>
            <a:chOff x="5828852" y="2571750"/>
            <a:chExt cx="2277981" cy="2032249"/>
          </a:xfrm>
        </p:grpSpPr>
        <p:sp>
          <p:nvSpPr>
            <p:cNvPr id="919" name="Google Shape;919;p45"/>
            <p:cNvSpPr/>
            <p:nvPr/>
          </p:nvSpPr>
          <p:spPr>
            <a:xfrm>
              <a:off x="5865752" y="2571750"/>
              <a:ext cx="293756" cy="293756"/>
            </a:xfrm>
            <a:custGeom>
              <a:avLst/>
              <a:gdLst/>
              <a:ahLst/>
              <a:cxnLst/>
              <a:rect l="l" t="t" r="r" b="b"/>
              <a:pathLst>
                <a:path w="7316" h="7316" fill="none" extrusionOk="0">
                  <a:moveTo>
                    <a:pt x="7315" y="3658"/>
                  </a:moveTo>
                  <a:cubicBezTo>
                    <a:pt x="7315" y="5677"/>
                    <a:pt x="5676" y="7315"/>
                    <a:pt x="3658" y="7315"/>
                  </a:cubicBezTo>
                  <a:cubicBezTo>
                    <a:pt x="1639" y="7315"/>
                    <a:pt x="0" y="5677"/>
                    <a:pt x="0" y="3658"/>
                  </a:cubicBezTo>
                  <a:cubicBezTo>
                    <a:pt x="0" y="1631"/>
                    <a:pt x="1639" y="0"/>
                    <a:pt x="3658" y="0"/>
                  </a:cubicBezTo>
                  <a:cubicBezTo>
                    <a:pt x="5676" y="0"/>
                    <a:pt x="7315" y="1631"/>
                    <a:pt x="7315" y="3658"/>
                  </a:cubicBezTo>
                  <a:close/>
                </a:path>
              </a:pathLst>
            </a:custGeom>
            <a:noFill/>
            <a:ln w="6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6304099" y="2992631"/>
              <a:ext cx="988635" cy="988635"/>
            </a:xfrm>
            <a:custGeom>
              <a:avLst/>
              <a:gdLst/>
              <a:ahLst/>
              <a:cxnLst/>
              <a:rect l="l" t="t" r="r" b="b"/>
              <a:pathLst>
                <a:path w="24622" h="24622" extrusionOk="0">
                  <a:moveTo>
                    <a:pt x="12311" y="0"/>
                  </a:moveTo>
                  <a:cubicBezTo>
                    <a:pt x="5510" y="0"/>
                    <a:pt x="0" y="5510"/>
                    <a:pt x="0" y="12311"/>
                  </a:cubicBezTo>
                  <a:cubicBezTo>
                    <a:pt x="0" y="19111"/>
                    <a:pt x="5510" y="24621"/>
                    <a:pt x="12311" y="24621"/>
                  </a:cubicBezTo>
                  <a:cubicBezTo>
                    <a:pt x="19112" y="24621"/>
                    <a:pt x="24622" y="19111"/>
                    <a:pt x="24622" y="12311"/>
                  </a:cubicBezTo>
                  <a:cubicBezTo>
                    <a:pt x="24622" y="5510"/>
                    <a:pt x="19112" y="0"/>
                    <a:pt x="12311" y="0"/>
                  </a:cubicBezTo>
                  <a:close/>
                </a:path>
              </a:pathLst>
            </a:custGeom>
            <a:solidFill>
              <a:srgbClr val="5B9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6304099" y="2992631"/>
              <a:ext cx="988635" cy="988635"/>
            </a:xfrm>
            <a:custGeom>
              <a:avLst/>
              <a:gdLst/>
              <a:ahLst/>
              <a:cxnLst/>
              <a:rect l="l" t="t" r="r" b="b"/>
              <a:pathLst>
                <a:path w="24622" h="24622" extrusionOk="0">
                  <a:moveTo>
                    <a:pt x="12311" y="0"/>
                  </a:moveTo>
                  <a:cubicBezTo>
                    <a:pt x="5510" y="0"/>
                    <a:pt x="0" y="5510"/>
                    <a:pt x="0" y="12311"/>
                  </a:cubicBezTo>
                  <a:cubicBezTo>
                    <a:pt x="0" y="19111"/>
                    <a:pt x="5510" y="24621"/>
                    <a:pt x="12311" y="24621"/>
                  </a:cubicBezTo>
                  <a:cubicBezTo>
                    <a:pt x="19112" y="24621"/>
                    <a:pt x="24622" y="19111"/>
                    <a:pt x="24622" y="12311"/>
                  </a:cubicBezTo>
                  <a:cubicBezTo>
                    <a:pt x="24622" y="5510"/>
                    <a:pt x="19112" y="0"/>
                    <a:pt x="12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6615283" y="2992631"/>
              <a:ext cx="207307" cy="124433"/>
            </a:xfrm>
            <a:custGeom>
              <a:avLst/>
              <a:gdLst/>
              <a:ahLst/>
              <a:cxnLst/>
              <a:rect l="l" t="t" r="r" b="b"/>
              <a:pathLst>
                <a:path w="5163" h="3099" extrusionOk="0">
                  <a:moveTo>
                    <a:pt x="4561" y="0"/>
                  </a:moveTo>
                  <a:cubicBezTo>
                    <a:pt x="2993" y="0"/>
                    <a:pt x="1489" y="293"/>
                    <a:pt x="104" y="831"/>
                  </a:cubicBezTo>
                  <a:cubicBezTo>
                    <a:pt x="159" y="1291"/>
                    <a:pt x="278" y="1750"/>
                    <a:pt x="223" y="2217"/>
                  </a:cubicBezTo>
                  <a:cubicBezTo>
                    <a:pt x="183" y="2518"/>
                    <a:pt x="1" y="3024"/>
                    <a:pt x="460" y="3096"/>
                  </a:cubicBezTo>
                  <a:cubicBezTo>
                    <a:pt x="474" y="3098"/>
                    <a:pt x="489" y="3099"/>
                    <a:pt x="504" y="3099"/>
                  </a:cubicBezTo>
                  <a:cubicBezTo>
                    <a:pt x="806" y="3099"/>
                    <a:pt x="1258" y="2663"/>
                    <a:pt x="1537" y="2557"/>
                  </a:cubicBezTo>
                  <a:cubicBezTo>
                    <a:pt x="1893" y="2423"/>
                    <a:pt x="2273" y="2343"/>
                    <a:pt x="2558" y="2090"/>
                  </a:cubicBezTo>
                  <a:cubicBezTo>
                    <a:pt x="2796" y="1884"/>
                    <a:pt x="2970" y="1576"/>
                    <a:pt x="3271" y="1496"/>
                  </a:cubicBezTo>
                  <a:cubicBezTo>
                    <a:pt x="3329" y="1480"/>
                    <a:pt x="3390" y="1473"/>
                    <a:pt x="3451" y="1473"/>
                  </a:cubicBezTo>
                  <a:cubicBezTo>
                    <a:pt x="3739" y="1473"/>
                    <a:pt x="4046" y="1626"/>
                    <a:pt x="4313" y="1626"/>
                  </a:cubicBezTo>
                  <a:cubicBezTo>
                    <a:pt x="4422" y="1626"/>
                    <a:pt x="4525" y="1600"/>
                    <a:pt x="4616" y="1528"/>
                  </a:cubicBezTo>
                  <a:cubicBezTo>
                    <a:pt x="4925" y="1291"/>
                    <a:pt x="4767" y="792"/>
                    <a:pt x="4901" y="428"/>
                  </a:cubicBezTo>
                  <a:cubicBezTo>
                    <a:pt x="4949" y="269"/>
                    <a:pt x="5052" y="135"/>
                    <a:pt x="5163" y="16"/>
                  </a:cubicBezTo>
                  <a:cubicBezTo>
                    <a:pt x="4965" y="0"/>
                    <a:pt x="4759" y="0"/>
                    <a:pt x="4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6789827" y="3010740"/>
              <a:ext cx="479702" cy="392932"/>
            </a:xfrm>
            <a:custGeom>
              <a:avLst/>
              <a:gdLst/>
              <a:ahLst/>
              <a:cxnLst/>
              <a:rect l="l" t="t" r="r" b="b"/>
              <a:pathLst>
                <a:path w="11947" h="9786" extrusionOk="0">
                  <a:moveTo>
                    <a:pt x="3531" y="0"/>
                  </a:moveTo>
                  <a:cubicBezTo>
                    <a:pt x="3357" y="198"/>
                    <a:pt x="3262" y="444"/>
                    <a:pt x="3270" y="705"/>
                  </a:cubicBezTo>
                  <a:cubicBezTo>
                    <a:pt x="3278" y="935"/>
                    <a:pt x="3349" y="1180"/>
                    <a:pt x="3222" y="1370"/>
                  </a:cubicBezTo>
                  <a:cubicBezTo>
                    <a:pt x="3120" y="1512"/>
                    <a:pt x="2929" y="1560"/>
                    <a:pt x="2803" y="1671"/>
                  </a:cubicBezTo>
                  <a:cubicBezTo>
                    <a:pt x="2470" y="1956"/>
                    <a:pt x="2549" y="2550"/>
                    <a:pt x="2193" y="2803"/>
                  </a:cubicBezTo>
                  <a:cubicBezTo>
                    <a:pt x="2011" y="2937"/>
                    <a:pt x="1758" y="2930"/>
                    <a:pt x="1528" y="2945"/>
                  </a:cubicBezTo>
                  <a:cubicBezTo>
                    <a:pt x="1022" y="2985"/>
                    <a:pt x="531" y="3175"/>
                    <a:pt x="135" y="3484"/>
                  </a:cubicBezTo>
                  <a:cubicBezTo>
                    <a:pt x="79" y="3523"/>
                    <a:pt x="32" y="3571"/>
                    <a:pt x="16" y="3626"/>
                  </a:cubicBezTo>
                  <a:cubicBezTo>
                    <a:pt x="0" y="3697"/>
                    <a:pt x="48" y="3769"/>
                    <a:pt x="87" y="3832"/>
                  </a:cubicBezTo>
                  <a:cubicBezTo>
                    <a:pt x="269" y="4117"/>
                    <a:pt x="515" y="4426"/>
                    <a:pt x="847" y="4426"/>
                  </a:cubicBezTo>
                  <a:cubicBezTo>
                    <a:pt x="1022" y="4426"/>
                    <a:pt x="1188" y="4347"/>
                    <a:pt x="1354" y="4323"/>
                  </a:cubicBezTo>
                  <a:cubicBezTo>
                    <a:pt x="1392" y="4318"/>
                    <a:pt x="1429" y="4316"/>
                    <a:pt x="1466" y="4316"/>
                  </a:cubicBezTo>
                  <a:cubicBezTo>
                    <a:pt x="1756" y="4316"/>
                    <a:pt x="2041" y="4452"/>
                    <a:pt x="2332" y="4452"/>
                  </a:cubicBezTo>
                  <a:cubicBezTo>
                    <a:pt x="2351" y="4452"/>
                    <a:pt x="2371" y="4451"/>
                    <a:pt x="2391" y="4450"/>
                  </a:cubicBezTo>
                  <a:cubicBezTo>
                    <a:pt x="3040" y="4404"/>
                    <a:pt x="3495" y="3604"/>
                    <a:pt x="4125" y="3604"/>
                  </a:cubicBezTo>
                  <a:cubicBezTo>
                    <a:pt x="4156" y="3604"/>
                    <a:pt x="4188" y="3606"/>
                    <a:pt x="4220" y="3610"/>
                  </a:cubicBezTo>
                  <a:cubicBezTo>
                    <a:pt x="4426" y="3642"/>
                    <a:pt x="4616" y="3769"/>
                    <a:pt x="4782" y="3895"/>
                  </a:cubicBezTo>
                  <a:cubicBezTo>
                    <a:pt x="5154" y="4172"/>
                    <a:pt x="5502" y="4497"/>
                    <a:pt x="5906" y="4727"/>
                  </a:cubicBezTo>
                  <a:cubicBezTo>
                    <a:pt x="6222" y="4912"/>
                    <a:pt x="6585" y="5045"/>
                    <a:pt x="6945" y="5045"/>
                  </a:cubicBezTo>
                  <a:cubicBezTo>
                    <a:pt x="7045" y="5045"/>
                    <a:pt x="7145" y="5034"/>
                    <a:pt x="7244" y="5012"/>
                  </a:cubicBezTo>
                  <a:cubicBezTo>
                    <a:pt x="7400" y="4976"/>
                    <a:pt x="7582" y="4923"/>
                    <a:pt x="7740" y="4923"/>
                  </a:cubicBezTo>
                  <a:cubicBezTo>
                    <a:pt x="7863" y="4923"/>
                    <a:pt x="7971" y="4955"/>
                    <a:pt x="8044" y="5051"/>
                  </a:cubicBezTo>
                  <a:cubicBezTo>
                    <a:pt x="8147" y="5202"/>
                    <a:pt x="8091" y="5415"/>
                    <a:pt x="8004" y="5574"/>
                  </a:cubicBezTo>
                  <a:cubicBezTo>
                    <a:pt x="7909" y="5732"/>
                    <a:pt x="7790" y="5883"/>
                    <a:pt x="7783" y="6073"/>
                  </a:cubicBezTo>
                  <a:cubicBezTo>
                    <a:pt x="7759" y="6453"/>
                    <a:pt x="8186" y="6674"/>
                    <a:pt x="8519" y="6872"/>
                  </a:cubicBezTo>
                  <a:cubicBezTo>
                    <a:pt x="8923" y="7118"/>
                    <a:pt x="9271" y="7490"/>
                    <a:pt x="9421" y="7941"/>
                  </a:cubicBezTo>
                  <a:cubicBezTo>
                    <a:pt x="9500" y="8186"/>
                    <a:pt x="9516" y="8455"/>
                    <a:pt x="9588" y="8709"/>
                  </a:cubicBezTo>
                  <a:cubicBezTo>
                    <a:pt x="9698" y="9128"/>
                    <a:pt x="9849" y="9785"/>
                    <a:pt x="10284" y="9785"/>
                  </a:cubicBezTo>
                  <a:cubicBezTo>
                    <a:pt x="10767" y="9785"/>
                    <a:pt x="10854" y="9287"/>
                    <a:pt x="10949" y="8946"/>
                  </a:cubicBezTo>
                  <a:cubicBezTo>
                    <a:pt x="11385" y="8661"/>
                    <a:pt x="11693" y="8463"/>
                    <a:pt x="11947" y="8099"/>
                  </a:cubicBezTo>
                  <a:cubicBezTo>
                    <a:pt x="10688" y="4172"/>
                    <a:pt x="7513" y="1109"/>
                    <a:pt x="3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6307593" y="3110559"/>
              <a:ext cx="387231" cy="788836"/>
            </a:xfrm>
            <a:custGeom>
              <a:avLst/>
              <a:gdLst/>
              <a:ahLst/>
              <a:cxnLst/>
              <a:rect l="l" t="t" r="r" b="b"/>
              <a:pathLst>
                <a:path w="9644" h="19646" extrusionOk="0">
                  <a:moveTo>
                    <a:pt x="4236" y="0"/>
                  </a:moveTo>
                  <a:cubicBezTo>
                    <a:pt x="1948" y="1956"/>
                    <a:pt x="388" y="4727"/>
                    <a:pt x="0" y="7869"/>
                  </a:cubicBezTo>
                  <a:cubicBezTo>
                    <a:pt x="206" y="7941"/>
                    <a:pt x="436" y="7964"/>
                    <a:pt x="650" y="8020"/>
                  </a:cubicBezTo>
                  <a:cubicBezTo>
                    <a:pt x="1220" y="8170"/>
                    <a:pt x="1671" y="8511"/>
                    <a:pt x="1924" y="9041"/>
                  </a:cubicBezTo>
                  <a:cubicBezTo>
                    <a:pt x="2209" y="9643"/>
                    <a:pt x="2470" y="10260"/>
                    <a:pt x="2724" y="10878"/>
                  </a:cubicBezTo>
                  <a:cubicBezTo>
                    <a:pt x="2787" y="11044"/>
                    <a:pt x="2851" y="11218"/>
                    <a:pt x="2866" y="11392"/>
                  </a:cubicBezTo>
                  <a:cubicBezTo>
                    <a:pt x="2898" y="11677"/>
                    <a:pt x="2803" y="11947"/>
                    <a:pt x="2763" y="12224"/>
                  </a:cubicBezTo>
                  <a:cubicBezTo>
                    <a:pt x="2684" y="12762"/>
                    <a:pt x="2827" y="13324"/>
                    <a:pt x="3143" y="13760"/>
                  </a:cubicBezTo>
                  <a:cubicBezTo>
                    <a:pt x="3238" y="13902"/>
                    <a:pt x="3357" y="14029"/>
                    <a:pt x="3413" y="14195"/>
                  </a:cubicBezTo>
                  <a:cubicBezTo>
                    <a:pt x="3444" y="14298"/>
                    <a:pt x="3444" y="14409"/>
                    <a:pt x="3460" y="14520"/>
                  </a:cubicBezTo>
                  <a:cubicBezTo>
                    <a:pt x="3492" y="14678"/>
                    <a:pt x="3555" y="14828"/>
                    <a:pt x="3626" y="14979"/>
                  </a:cubicBezTo>
                  <a:cubicBezTo>
                    <a:pt x="3840" y="15414"/>
                    <a:pt x="4117" y="15818"/>
                    <a:pt x="4450" y="16174"/>
                  </a:cubicBezTo>
                  <a:cubicBezTo>
                    <a:pt x="4529" y="16269"/>
                    <a:pt x="4624" y="16356"/>
                    <a:pt x="4671" y="16475"/>
                  </a:cubicBezTo>
                  <a:cubicBezTo>
                    <a:pt x="4766" y="16681"/>
                    <a:pt x="4695" y="16926"/>
                    <a:pt x="4727" y="17156"/>
                  </a:cubicBezTo>
                  <a:cubicBezTo>
                    <a:pt x="4790" y="17686"/>
                    <a:pt x="5328" y="18011"/>
                    <a:pt x="5637" y="18446"/>
                  </a:cubicBezTo>
                  <a:cubicBezTo>
                    <a:pt x="5811" y="18700"/>
                    <a:pt x="5906" y="18993"/>
                    <a:pt x="6088" y="19238"/>
                  </a:cubicBezTo>
                  <a:cubicBezTo>
                    <a:pt x="6241" y="19460"/>
                    <a:pt x="6485" y="19645"/>
                    <a:pt x="6745" y="19645"/>
                  </a:cubicBezTo>
                  <a:cubicBezTo>
                    <a:pt x="6782" y="19645"/>
                    <a:pt x="6819" y="19642"/>
                    <a:pt x="6856" y="19634"/>
                  </a:cubicBezTo>
                  <a:cubicBezTo>
                    <a:pt x="6690" y="18763"/>
                    <a:pt x="6666" y="17853"/>
                    <a:pt x="6801" y="16974"/>
                  </a:cubicBezTo>
                  <a:cubicBezTo>
                    <a:pt x="6896" y="16285"/>
                    <a:pt x="7110" y="15573"/>
                    <a:pt x="7624" y="15105"/>
                  </a:cubicBezTo>
                  <a:cubicBezTo>
                    <a:pt x="7949" y="14812"/>
                    <a:pt x="8400" y="14599"/>
                    <a:pt x="8511" y="14179"/>
                  </a:cubicBezTo>
                  <a:cubicBezTo>
                    <a:pt x="8566" y="13973"/>
                    <a:pt x="8527" y="13744"/>
                    <a:pt x="8606" y="13538"/>
                  </a:cubicBezTo>
                  <a:cubicBezTo>
                    <a:pt x="8693" y="13308"/>
                    <a:pt x="8915" y="13150"/>
                    <a:pt x="9073" y="12960"/>
                  </a:cubicBezTo>
                  <a:cubicBezTo>
                    <a:pt x="9334" y="12635"/>
                    <a:pt x="9643" y="12216"/>
                    <a:pt x="9406" y="11867"/>
                  </a:cubicBezTo>
                  <a:cubicBezTo>
                    <a:pt x="9026" y="11305"/>
                    <a:pt x="8052" y="11353"/>
                    <a:pt x="7759" y="10735"/>
                  </a:cubicBezTo>
                  <a:cubicBezTo>
                    <a:pt x="7688" y="10585"/>
                    <a:pt x="7672" y="10411"/>
                    <a:pt x="7601" y="10252"/>
                  </a:cubicBezTo>
                  <a:cubicBezTo>
                    <a:pt x="7514" y="10070"/>
                    <a:pt x="7363" y="9936"/>
                    <a:pt x="7197" y="9817"/>
                  </a:cubicBezTo>
                  <a:cubicBezTo>
                    <a:pt x="6790" y="9536"/>
                    <a:pt x="6293" y="9379"/>
                    <a:pt x="5797" y="9379"/>
                  </a:cubicBezTo>
                  <a:cubicBezTo>
                    <a:pt x="5762" y="9379"/>
                    <a:pt x="5727" y="9380"/>
                    <a:pt x="5693" y="9382"/>
                  </a:cubicBezTo>
                  <a:cubicBezTo>
                    <a:pt x="5542" y="9390"/>
                    <a:pt x="5379" y="9407"/>
                    <a:pt x="5222" y="9407"/>
                  </a:cubicBezTo>
                  <a:cubicBezTo>
                    <a:pt x="4958" y="9407"/>
                    <a:pt x="4709" y="9360"/>
                    <a:pt x="4561" y="9152"/>
                  </a:cubicBezTo>
                  <a:cubicBezTo>
                    <a:pt x="4466" y="9017"/>
                    <a:pt x="4442" y="8843"/>
                    <a:pt x="4315" y="8740"/>
                  </a:cubicBezTo>
                  <a:cubicBezTo>
                    <a:pt x="4237" y="8675"/>
                    <a:pt x="4146" y="8654"/>
                    <a:pt x="4049" y="8654"/>
                  </a:cubicBezTo>
                  <a:cubicBezTo>
                    <a:pt x="3883" y="8654"/>
                    <a:pt x="3698" y="8715"/>
                    <a:pt x="3526" y="8715"/>
                  </a:cubicBezTo>
                  <a:cubicBezTo>
                    <a:pt x="3482" y="8715"/>
                    <a:pt x="3439" y="8711"/>
                    <a:pt x="3397" y="8701"/>
                  </a:cubicBezTo>
                  <a:cubicBezTo>
                    <a:pt x="3270" y="8677"/>
                    <a:pt x="3167" y="8598"/>
                    <a:pt x="3064" y="8527"/>
                  </a:cubicBezTo>
                  <a:cubicBezTo>
                    <a:pt x="2660" y="8242"/>
                    <a:pt x="2225" y="7901"/>
                    <a:pt x="2154" y="7410"/>
                  </a:cubicBezTo>
                  <a:cubicBezTo>
                    <a:pt x="2130" y="7260"/>
                    <a:pt x="2138" y="7102"/>
                    <a:pt x="2067" y="6983"/>
                  </a:cubicBezTo>
                  <a:cubicBezTo>
                    <a:pt x="1916" y="6729"/>
                    <a:pt x="1513" y="6737"/>
                    <a:pt x="1354" y="6484"/>
                  </a:cubicBezTo>
                  <a:cubicBezTo>
                    <a:pt x="1243" y="6310"/>
                    <a:pt x="1315" y="6064"/>
                    <a:pt x="1457" y="5914"/>
                  </a:cubicBezTo>
                  <a:cubicBezTo>
                    <a:pt x="1600" y="5764"/>
                    <a:pt x="1805" y="5684"/>
                    <a:pt x="1995" y="5605"/>
                  </a:cubicBezTo>
                  <a:cubicBezTo>
                    <a:pt x="2182" y="5531"/>
                    <a:pt x="2389" y="5456"/>
                    <a:pt x="2587" y="5456"/>
                  </a:cubicBezTo>
                  <a:cubicBezTo>
                    <a:pt x="2684" y="5456"/>
                    <a:pt x="2778" y="5474"/>
                    <a:pt x="2866" y="5518"/>
                  </a:cubicBezTo>
                  <a:cubicBezTo>
                    <a:pt x="3326" y="5732"/>
                    <a:pt x="3405" y="6508"/>
                    <a:pt x="3911" y="6563"/>
                  </a:cubicBezTo>
                  <a:cubicBezTo>
                    <a:pt x="3924" y="6564"/>
                    <a:pt x="3937" y="6565"/>
                    <a:pt x="3950" y="6565"/>
                  </a:cubicBezTo>
                  <a:cubicBezTo>
                    <a:pt x="4293" y="6565"/>
                    <a:pt x="4530" y="6162"/>
                    <a:pt x="4553" y="5803"/>
                  </a:cubicBezTo>
                  <a:cubicBezTo>
                    <a:pt x="4576" y="5431"/>
                    <a:pt x="4466" y="5051"/>
                    <a:pt x="4561" y="4695"/>
                  </a:cubicBezTo>
                  <a:cubicBezTo>
                    <a:pt x="4624" y="4457"/>
                    <a:pt x="4766" y="4252"/>
                    <a:pt x="4909" y="4054"/>
                  </a:cubicBezTo>
                  <a:cubicBezTo>
                    <a:pt x="5218" y="3626"/>
                    <a:pt x="5518" y="3207"/>
                    <a:pt x="5827" y="2787"/>
                  </a:cubicBezTo>
                  <a:cubicBezTo>
                    <a:pt x="5938" y="2629"/>
                    <a:pt x="6049" y="2478"/>
                    <a:pt x="6207" y="2383"/>
                  </a:cubicBezTo>
                  <a:cubicBezTo>
                    <a:pt x="6405" y="2264"/>
                    <a:pt x="6651" y="2249"/>
                    <a:pt x="6864" y="2169"/>
                  </a:cubicBezTo>
                  <a:cubicBezTo>
                    <a:pt x="7086" y="2082"/>
                    <a:pt x="7292" y="1876"/>
                    <a:pt x="7236" y="1655"/>
                  </a:cubicBezTo>
                  <a:cubicBezTo>
                    <a:pt x="7221" y="1584"/>
                    <a:pt x="7181" y="1520"/>
                    <a:pt x="7134" y="1473"/>
                  </a:cubicBezTo>
                  <a:cubicBezTo>
                    <a:pt x="6817" y="1116"/>
                    <a:pt x="6247" y="1085"/>
                    <a:pt x="5938" y="729"/>
                  </a:cubicBezTo>
                  <a:cubicBezTo>
                    <a:pt x="5883" y="665"/>
                    <a:pt x="5835" y="594"/>
                    <a:pt x="5772" y="539"/>
                  </a:cubicBezTo>
                  <a:cubicBezTo>
                    <a:pt x="5653" y="436"/>
                    <a:pt x="5495" y="420"/>
                    <a:pt x="5344" y="396"/>
                  </a:cubicBezTo>
                  <a:cubicBezTo>
                    <a:pt x="4956" y="325"/>
                    <a:pt x="4584" y="190"/>
                    <a:pt x="4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6757062" y="3265750"/>
              <a:ext cx="450792" cy="525114"/>
            </a:xfrm>
            <a:custGeom>
              <a:avLst/>
              <a:gdLst/>
              <a:ahLst/>
              <a:cxnLst/>
              <a:rect l="l" t="t" r="r" b="b"/>
              <a:pathLst>
                <a:path w="11227" h="13078" extrusionOk="0">
                  <a:moveTo>
                    <a:pt x="4523" y="1"/>
                  </a:moveTo>
                  <a:cubicBezTo>
                    <a:pt x="3928" y="1"/>
                    <a:pt x="3274" y="255"/>
                    <a:pt x="2962" y="703"/>
                  </a:cubicBezTo>
                  <a:cubicBezTo>
                    <a:pt x="2819" y="901"/>
                    <a:pt x="2732" y="1139"/>
                    <a:pt x="2526" y="1265"/>
                  </a:cubicBezTo>
                  <a:cubicBezTo>
                    <a:pt x="2289" y="1408"/>
                    <a:pt x="1948" y="1368"/>
                    <a:pt x="1766" y="1574"/>
                  </a:cubicBezTo>
                  <a:cubicBezTo>
                    <a:pt x="1711" y="1645"/>
                    <a:pt x="1671" y="1732"/>
                    <a:pt x="1640" y="1819"/>
                  </a:cubicBezTo>
                  <a:cubicBezTo>
                    <a:pt x="1410" y="2461"/>
                    <a:pt x="1252" y="3126"/>
                    <a:pt x="1165" y="3799"/>
                  </a:cubicBezTo>
                  <a:cubicBezTo>
                    <a:pt x="1149" y="3933"/>
                    <a:pt x="1133" y="4076"/>
                    <a:pt x="1078" y="4202"/>
                  </a:cubicBezTo>
                  <a:cubicBezTo>
                    <a:pt x="1030" y="4297"/>
                    <a:pt x="959" y="4377"/>
                    <a:pt x="895" y="4456"/>
                  </a:cubicBezTo>
                  <a:cubicBezTo>
                    <a:pt x="705" y="4669"/>
                    <a:pt x="508" y="4867"/>
                    <a:pt x="294" y="5050"/>
                  </a:cubicBezTo>
                  <a:cubicBezTo>
                    <a:pt x="159" y="5160"/>
                    <a:pt x="1" y="5311"/>
                    <a:pt x="33" y="5485"/>
                  </a:cubicBezTo>
                  <a:cubicBezTo>
                    <a:pt x="64" y="5627"/>
                    <a:pt x="207" y="5715"/>
                    <a:pt x="341" y="5770"/>
                  </a:cubicBezTo>
                  <a:cubicBezTo>
                    <a:pt x="808" y="5974"/>
                    <a:pt x="1314" y="6080"/>
                    <a:pt x="1820" y="6080"/>
                  </a:cubicBezTo>
                  <a:cubicBezTo>
                    <a:pt x="2001" y="6080"/>
                    <a:pt x="2181" y="6066"/>
                    <a:pt x="2360" y="6039"/>
                  </a:cubicBezTo>
                  <a:cubicBezTo>
                    <a:pt x="2589" y="6008"/>
                    <a:pt x="2818" y="5953"/>
                    <a:pt x="3046" y="5953"/>
                  </a:cubicBezTo>
                  <a:cubicBezTo>
                    <a:pt x="3111" y="5953"/>
                    <a:pt x="3175" y="5957"/>
                    <a:pt x="3239" y="5968"/>
                  </a:cubicBezTo>
                  <a:cubicBezTo>
                    <a:pt x="3508" y="6007"/>
                    <a:pt x="3761" y="6150"/>
                    <a:pt x="4038" y="6166"/>
                  </a:cubicBezTo>
                  <a:cubicBezTo>
                    <a:pt x="4055" y="6167"/>
                    <a:pt x="4071" y="6167"/>
                    <a:pt x="4087" y="6167"/>
                  </a:cubicBezTo>
                  <a:cubicBezTo>
                    <a:pt x="4377" y="6167"/>
                    <a:pt x="4648" y="6038"/>
                    <a:pt x="4941" y="6015"/>
                  </a:cubicBezTo>
                  <a:cubicBezTo>
                    <a:pt x="4964" y="6013"/>
                    <a:pt x="4987" y="6012"/>
                    <a:pt x="5010" y="6012"/>
                  </a:cubicBezTo>
                  <a:cubicBezTo>
                    <a:pt x="5296" y="6012"/>
                    <a:pt x="5613" y="6189"/>
                    <a:pt x="5598" y="6475"/>
                  </a:cubicBezTo>
                  <a:cubicBezTo>
                    <a:pt x="5590" y="6633"/>
                    <a:pt x="5479" y="6767"/>
                    <a:pt x="5424" y="6910"/>
                  </a:cubicBezTo>
                  <a:cubicBezTo>
                    <a:pt x="5289" y="7282"/>
                    <a:pt x="5519" y="7678"/>
                    <a:pt x="5519" y="8066"/>
                  </a:cubicBezTo>
                  <a:cubicBezTo>
                    <a:pt x="5527" y="8477"/>
                    <a:pt x="5273" y="8881"/>
                    <a:pt x="5376" y="9277"/>
                  </a:cubicBezTo>
                  <a:cubicBezTo>
                    <a:pt x="5432" y="9475"/>
                    <a:pt x="5558" y="9633"/>
                    <a:pt x="5622" y="9831"/>
                  </a:cubicBezTo>
                  <a:cubicBezTo>
                    <a:pt x="5733" y="10211"/>
                    <a:pt x="5527" y="10607"/>
                    <a:pt x="5471" y="11003"/>
                  </a:cubicBezTo>
                  <a:cubicBezTo>
                    <a:pt x="5392" y="11700"/>
                    <a:pt x="5788" y="12349"/>
                    <a:pt x="6160" y="12935"/>
                  </a:cubicBezTo>
                  <a:cubicBezTo>
                    <a:pt x="6208" y="13006"/>
                    <a:pt x="6263" y="13077"/>
                    <a:pt x="6342" y="13077"/>
                  </a:cubicBezTo>
                  <a:cubicBezTo>
                    <a:pt x="6406" y="13077"/>
                    <a:pt x="6453" y="13022"/>
                    <a:pt x="6493" y="12982"/>
                  </a:cubicBezTo>
                  <a:cubicBezTo>
                    <a:pt x="6754" y="12689"/>
                    <a:pt x="6983" y="12365"/>
                    <a:pt x="7158" y="12016"/>
                  </a:cubicBezTo>
                  <a:cubicBezTo>
                    <a:pt x="7237" y="11866"/>
                    <a:pt x="7324" y="11692"/>
                    <a:pt x="7474" y="11620"/>
                  </a:cubicBezTo>
                  <a:cubicBezTo>
                    <a:pt x="7593" y="11573"/>
                    <a:pt x="7736" y="11589"/>
                    <a:pt x="7862" y="11557"/>
                  </a:cubicBezTo>
                  <a:cubicBezTo>
                    <a:pt x="8179" y="11494"/>
                    <a:pt x="8393" y="11193"/>
                    <a:pt x="8527" y="10892"/>
                  </a:cubicBezTo>
                  <a:cubicBezTo>
                    <a:pt x="8654" y="10599"/>
                    <a:pt x="8741" y="10267"/>
                    <a:pt x="8955" y="10029"/>
                  </a:cubicBezTo>
                  <a:cubicBezTo>
                    <a:pt x="9074" y="9902"/>
                    <a:pt x="9216" y="9807"/>
                    <a:pt x="9343" y="9689"/>
                  </a:cubicBezTo>
                  <a:cubicBezTo>
                    <a:pt x="9731" y="9325"/>
                    <a:pt x="9889" y="8778"/>
                    <a:pt x="9976" y="8256"/>
                  </a:cubicBezTo>
                  <a:cubicBezTo>
                    <a:pt x="10063" y="7725"/>
                    <a:pt x="10103" y="7187"/>
                    <a:pt x="10316" y="6696"/>
                  </a:cubicBezTo>
                  <a:cubicBezTo>
                    <a:pt x="10475" y="6348"/>
                    <a:pt x="10720" y="6047"/>
                    <a:pt x="10950" y="5754"/>
                  </a:cubicBezTo>
                  <a:cubicBezTo>
                    <a:pt x="11084" y="5580"/>
                    <a:pt x="11227" y="5390"/>
                    <a:pt x="11203" y="5168"/>
                  </a:cubicBezTo>
                  <a:cubicBezTo>
                    <a:pt x="11164" y="4836"/>
                    <a:pt x="10768" y="4685"/>
                    <a:pt x="10491" y="4495"/>
                  </a:cubicBezTo>
                  <a:cubicBezTo>
                    <a:pt x="9857" y="4052"/>
                    <a:pt x="9699" y="3157"/>
                    <a:pt x="9121" y="2659"/>
                  </a:cubicBezTo>
                  <a:cubicBezTo>
                    <a:pt x="8947" y="2508"/>
                    <a:pt x="8741" y="2397"/>
                    <a:pt x="8591" y="2223"/>
                  </a:cubicBezTo>
                  <a:cubicBezTo>
                    <a:pt x="8416" y="2009"/>
                    <a:pt x="8361" y="1724"/>
                    <a:pt x="8226" y="1479"/>
                  </a:cubicBezTo>
                  <a:cubicBezTo>
                    <a:pt x="8118" y="1268"/>
                    <a:pt x="7904" y="1075"/>
                    <a:pt x="7675" y="1075"/>
                  </a:cubicBezTo>
                  <a:cubicBezTo>
                    <a:pt x="7637" y="1075"/>
                    <a:pt x="7599" y="1080"/>
                    <a:pt x="7561" y="1091"/>
                  </a:cubicBezTo>
                  <a:cubicBezTo>
                    <a:pt x="7504" y="1106"/>
                    <a:pt x="7453" y="1140"/>
                    <a:pt x="7396" y="1140"/>
                  </a:cubicBezTo>
                  <a:cubicBezTo>
                    <a:pt x="7391" y="1140"/>
                    <a:pt x="7385" y="1139"/>
                    <a:pt x="7379" y="1139"/>
                  </a:cubicBezTo>
                  <a:cubicBezTo>
                    <a:pt x="7173" y="1131"/>
                    <a:pt x="7173" y="790"/>
                    <a:pt x="6991" y="687"/>
                  </a:cubicBezTo>
                  <a:cubicBezTo>
                    <a:pt x="6949" y="664"/>
                    <a:pt x="6899" y="656"/>
                    <a:pt x="6845" y="656"/>
                  </a:cubicBezTo>
                  <a:cubicBezTo>
                    <a:pt x="6689" y="656"/>
                    <a:pt x="6498" y="728"/>
                    <a:pt x="6356" y="728"/>
                  </a:cubicBezTo>
                  <a:cubicBezTo>
                    <a:pt x="6346" y="728"/>
                    <a:pt x="6336" y="728"/>
                    <a:pt x="6326" y="727"/>
                  </a:cubicBezTo>
                  <a:cubicBezTo>
                    <a:pt x="6121" y="703"/>
                    <a:pt x="5907" y="624"/>
                    <a:pt x="5733" y="521"/>
                  </a:cubicBezTo>
                  <a:cubicBezTo>
                    <a:pt x="5511" y="387"/>
                    <a:pt x="5345" y="181"/>
                    <a:pt x="5099" y="94"/>
                  </a:cubicBezTo>
                  <a:cubicBezTo>
                    <a:pt x="4925" y="31"/>
                    <a:pt x="4727" y="1"/>
                    <a:pt x="45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6024034" y="2958903"/>
              <a:ext cx="1722944" cy="1473757"/>
            </a:xfrm>
            <a:custGeom>
              <a:avLst/>
              <a:gdLst/>
              <a:ahLst/>
              <a:cxnLst/>
              <a:rect l="l" t="t" r="r" b="b"/>
              <a:pathLst>
                <a:path w="42910" h="36704" fill="none" extrusionOk="0">
                  <a:moveTo>
                    <a:pt x="18684" y="36703"/>
                  </a:moveTo>
                  <a:cubicBezTo>
                    <a:pt x="18684" y="36703"/>
                    <a:pt x="39213" y="30908"/>
                    <a:pt x="39236" y="30544"/>
                  </a:cubicBezTo>
                  <a:cubicBezTo>
                    <a:pt x="39260" y="30180"/>
                    <a:pt x="42910" y="9216"/>
                    <a:pt x="42910" y="9216"/>
                  </a:cubicBezTo>
                  <a:lnTo>
                    <a:pt x="3183" y="1"/>
                  </a:lnTo>
                  <a:lnTo>
                    <a:pt x="1" y="30283"/>
                  </a:lnTo>
                  <a:close/>
                </a:path>
              </a:pathLst>
            </a:custGeom>
            <a:noFill/>
            <a:ln w="6525"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5"/>
            <p:cNvSpPr/>
            <p:nvPr/>
          </p:nvSpPr>
          <p:spPr>
            <a:xfrm>
              <a:off x="6024034" y="4053064"/>
              <a:ext cx="1145350" cy="379602"/>
            </a:xfrm>
            <a:custGeom>
              <a:avLst/>
              <a:gdLst/>
              <a:ahLst/>
              <a:cxnLst/>
              <a:rect l="l" t="t" r="r" b="b"/>
              <a:pathLst>
                <a:path w="28525" h="9454" fill="none" extrusionOk="0">
                  <a:moveTo>
                    <a:pt x="18684" y="9453"/>
                  </a:moveTo>
                  <a:lnTo>
                    <a:pt x="28525" y="0"/>
                  </a:lnTo>
                  <a:lnTo>
                    <a:pt x="1" y="3033"/>
                  </a:lnTo>
                </a:path>
              </a:pathLst>
            </a:custGeom>
            <a:noFill/>
            <a:ln w="6525"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5"/>
            <p:cNvSpPr/>
            <p:nvPr/>
          </p:nvSpPr>
          <p:spPr>
            <a:xfrm>
              <a:off x="7169350" y="3328950"/>
              <a:ext cx="577634" cy="856373"/>
            </a:xfrm>
            <a:custGeom>
              <a:avLst/>
              <a:gdLst/>
              <a:ahLst/>
              <a:cxnLst/>
              <a:rect l="l" t="t" r="r" b="b"/>
              <a:pathLst>
                <a:path w="14386" h="21328" fill="none" extrusionOk="0">
                  <a:moveTo>
                    <a:pt x="10712" y="21328"/>
                  </a:moveTo>
                  <a:lnTo>
                    <a:pt x="1" y="18042"/>
                  </a:lnTo>
                  <a:lnTo>
                    <a:pt x="14386" y="0"/>
                  </a:lnTo>
                </a:path>
              </a:pathLst>
            </a:custGeom>
            <a:noFill/>
            <a:ln w="6525"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6151840" y="2958903"/>
              <a:ext cx="1017545" cy="1094517"/>
            </a:xfrm>
            <a:custGeom>
              <a:avLst/>
              <a:gdLst/>
              <a:ahLst/>
              <a:cxnLst/>
              <a:rect l="l" t="t" r="r" b="b"/>
              <a:pathLst>
                <a:path w="25342" h="27259" fill="none" extrusionOk="0">
                  <a:moveTo>
                    <a:pt x="0" y="1"/>
                  </a:moveTo>
                  <a:lnTo>
                    <a:pt x="25342" y="27258"/>
                  </a:lnTo>
                </a:path>
              </a:pathLst>
            </a:custGeom>
            <a:noFill/>
            <a:ln w="6525"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7363288" y="4020942"/>
              <a:ext cx="504516" cy="443846"/>
            </a:xfrm>
            <a:custGeom>
              <a:avLst/>
              <a:gdLst/>
              <a:ahLst/>
              <a:cxnLst/>
              <a:rect l="l" t="t" r="r" b="b"/>
              <a:pathLst>
                <a:path w="12565" h="11054" extrusionOk="0">
                  <a:moveTo>
                    <a:pt x="6279" y="1"/>
                  </a:moveTo>
                  <a:cubicBezTo>
                    <a:pt x="5556" y="1"/>
                    <a:pt x="4822" y="143"/>
                    <a:pt x="4117" y="444"/>
                  </a:cubicBezTo>
                  <a:cubicBezTo>
                    <a:pt x="1307" y="1640"/>
                    <a:pt x="0" y="4886"/>
                    <a:pt x="1204" y="7696"/>
                  </a:cubicBezTo>
                  <a:cubicBezTo>
                    <a:pt x="2098" y="9798"/>
                    <a:pt x="4138" y="11054"/>
                    <a:pt x="6286" y="11054"/>
                  </a:cubicBezTo>
                  <a:cubicBezTo>
                    <a:pt x="7010" y="11054"/>
                    <a:pt x="7747" y="10911"/>
                    <a:pt x="8455" y="10609"/>
                  </a:cubicBezTo>
                  <a:cubicBezTo>
                    <a:pt x="11258" y="9414"/>
                    <a:pt x="12564" y="6168"/>
                    <a:pt x="11369" y="3358"/>
                  </a:cubicBezTo>
                  <a:cubicBezTo>
                    <a:pt x="10474" y="1260"/>
                    <a:pt x="8427" y="1"/>
                    <a:pt x="6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7450701" y="4116947"/>
              <a:ext cx="329692" cy="251796"/>
            </a:xfrm>
            <a:custGeom>
              <a:avLst/>
              <a:gdLst/>
              <a:ahLst/>
              <a:cxnLst/>
              <a:rect l="l" t="t" r="r" b="b"/>
              <a:pathLst>
                <a:path w="8211" h="6271" extrusionOk="0">
                  <a:moveTo>
                    <a:pt x="7070" y="1"/>
                  </a:moveTo>
                  <a:lnTo>
                    <a:pt x="0" y="1822"/>
                  </a:lnTo>
                  <a:lnTo>
                    <a:pt x="1148" y="6271"/>
                  </a:lnTo>
                  <a:lnTo>
                    <a:pt x="8210" y="4450"/>
                  </a:lnTo>
                  <a:lnTo>
                    <a:pt x="7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7496796" y="4217731"/>
              <a:ext cx="283597" cy="151014"/>
            </a:xfrm>
            <a:custGeom>
              <a:avLst/>
              <a:gdLst/>
              <a:ahLst/>
              <a:cxnLst/>
              <a:rect l="l" t="t" r="r" b="b"/>
              <a:pathLst>
                <a:path w="7063" h="3761" fill="none" extrusionOk="0">
                  <a:moveTo>
                    <a:pt x="0" y="3761"/>
                  </a:moveTo>
                  <a:lnTo>
                    <a:pt x="2803" y="0"/>
                  </a:lnTo>
                  <a:lnTo>
                    <a:pt x="7062" y="1940"/>
                  </a:lnTo>
                </a:path>
              </a:pathLst>
            </a:custGeom>
            <a:noFill/>
            <a:ln w="33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7450701" y="4116947"/>
              <a:ext cx="283918" cy="151054"/>
            </a:xfrm>
            <a:custGeom>
              <a:avLst/>
              <a:gdLst/>
              <a:ahLst/>
              <a:cxnLst/>
              <a:rect l="l" t="t" r="r" b="b"/>
              <a:pathLst>
                <a:path w="7071" h="3762" extrusionOk="0">
                  <a:moveTo>
                    <a:pt x="7070" y="1"/>
                  </a:moveTo>
                  <a:lnTo>
                    <a:pt x="0" y="1822"/>
                  </a:lnTo>
                  <a:lnTo>
                    <a:pt x="4268" y="3761"/>
                  </a:lnTo>
                  <a:lnTo>
                    <a:pt x="7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7450701" y="4116947"/>
              <a:ext cx="283918" cy="151054"/>
            </a:xfrm>
            <a:custGeom>
              <a:avLst/>
              <a:gdLst/>
              <a:ahLst/>
              <a:cxnLst/>
              <a:rect l="l" t="t" r="r" b="b"/>
              <a:pathLst>
                <a:path w="7071" h="3762" fill="none" extrusionOk="0">
                  <a:moveTo>
                    <a:pt x="7070" y="1"/>
                  </a:moveTo>
                  <a:lnTo>
                    <a:pt x="4268" y="3761"/>
                  </a:lnTo>
                  <a:lnTo>
                    <a:pt x="0" y="1822"/>
                  </a:lnTo>
                </a:path>
              </a:pathLst>
            </a:custGeom>
            <a:noFill/>
            <a:ln w="33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5828852" y="2694939"/>
              <a:ext cx="578919" cy="512747"/>
            </a:xfrm>
            <a:custGeom>
              <a:avLst/>
              <a:gdLst/>
              <a:ahLst/>
              <a:cxnLst/>
              <a:rect l="l" t="t" r="r" b="b"/>
              <a:pathLst>
                <a:path w="14418" h="12770" extrusionOk="0">
                  <a:moveTo>
                    <a:pt x="7209" y="1"/>
                  </a:moveTo>
                  <a:cubicBezTo>
                    <a:pt x="6479" y="1"/>
                    <a:pt x="5737" y="127"/>
                    <a:pt x="5012" y="392"/>
                  </a:cubicBezTo>
                  <a:cubicBezTo>
                    <a:pt x="1703" y="1611"/>
                    <a:pt x="1" y="5277"/>
                    <a:pt x="1220" y="8586"/>
                  </a:cubicBezTo>
                  <a:cubicBezTo>
                    <a:pt x="2166" y="11170"/>
                    <a:pt x="4608" y="12769"/>
                    <a:pt x="7209" y="12769"/>
                  </a:cubicBezTo>
                  <a:cubicBezTo>
                    <a:pt x="7939" y="12769"/>
                    <a:pt x="8681" y="12643"/>
                    <a:pt x="9406" y="12378"/>
                  </a:cubicBezTo>
                  <a:cubicBezTo>
                    <a:pt x="12715" y="11167"/>
                    <a:pt x="14417" y="7493"/>
                    <a:pt x="13198" y="4184"/>
                  </a:cubicBezTo>
                  <a:cubicBezTo>
                    <a:pt x="12252" y="1600"/>
                    <a:pt x="9810" y="1"/>
                    <a:pt x="7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5877195" y="3804158"/>
              <a:ext cx="498132" cy="498172"/>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5913975" y="3886150"/>
              <a:ext cx="402890" cy="248102"/>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6601631" y="4276394"/>
              <a:ext cx="345271" cy="312266"/>
            </a:xfrm>
            <a:custGeom>
              <a:avLst/>
              <a:gdLst/>
              <a:ahLst/>
              <a:cxnLst/>
              <a:rect l="l" t="t" r="r" b="b"/>
              <a:pathLst>
                <a:path w="8599" h="7777" extrusionOk="0">
                  <a:moveTo>
                    <a:pt x="4298" y="1"/>
                  </a:moveTo>
                  <a:cubicBezTo>
                    <a:pt x="3979" y="1"/>
                    <a:pt x="3656" y="40"/>
                    <a:pt x="3333" y="123"/>
                  </a:cubicBezTo>
                  <a:cubicBezTo>
                    <a:pt x="1251" y="661"/>
                    <a:pt x="1" y="2783"/>
                    <a:pt x="539" y="4857"/>
                  </a:cubicBezTo>
                  <a:cubicBezTo>
                    <a:pt x="993" y="6612"/>
                    <a:pt x="2566" y="7777"/>
                    <a:pt x="4296" y="7777"/>
                  </a:cubicBezTo>
                  <a:cubicBezTo>
                    <a:pt x="4618" y="7777"/>
                    <a:pt x="4946" y="7736"/>
                    <a:pt x="5273" y="7652"/>
                  </a:cubicBezTo>
                  <a:cubicBezTo>
                    <a:pt x="7347" y="7113"/>
                    <a:pt x="8598" y="4999"/>
                    <a:pt x="8068" y="2917"/>
                  </a:cubicBezTo>
                  <a:cubicBezTo>
                    <a:pt x="7613" y="1165"/>
                    <a:pt x="6029" y="1"/>
                    <a:pt x="4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6756741" y="4486353"/>
              <a:ext cx="35334" cy="32122"/>
            </a:xfrm>
            <a:custGeom>
              <a:avLst/>
              <a:gdLst/>
              <a:ahLst/>
              <a:cxnLst/>
              <a:rect l="l" t="t" r="r" b="b"/>
              <a:pathLst>
                <a:path w="880" h="800" extrusionOk="0">
                  <a:moveTo>
                    <a:pt x="437" y="0"/>
                  </a:moveTo>
                  <a:cubicBezTo>
                    <a:pt x="335" y="0"/>
                    <a:pt x="234" y="40"/>
                    <a:pt x="159" y="119"/>
                  </a:cubicBezTo>
                  <a:cubicBezTo>
                    <a:pt x="1" y="269"/>
                    <a:pt x="1" y="523"/>
                    <a:pt x="159" y="681"/>
                  </a:cubicBezTo>
                  <a:cubicBezTo>
                    <a:pt x="234" y="760"/>
                    <a:pt x="335" y="800"/>
                    <a:pt x="437" y="800"/>
                  </a:cubicBezTo>
                  <a:cubicBezTo>
                    <a:pt x="539" y="800"/>
                    <a:pt x="642" y="760"/>
                    <a:pt x="721" y="681"/>
                  </a:cubicBezTo>
                  <a:cubicBezTo>
                    <a:pt x="880" y="523"/>
                    <a:pt x="880" y="269"/>
                    <a:pt x="721" y="119"/>
                  </a:cubicBezTo>
                  <a:cubicBezTo>
                    <a:pt x="642" y="40"/>
                    <a:pt x="539"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6732930" y="4447886"/>
              <a:ext cx="82674" cy="31158"/>
            </a:xfrm>
            <a:custGeom>
              <a:avLst/>
              <a:gdLst/>
              <a:ahLst/>
              <a:cxnLst/>
              <a:rect l="l" t="t" r="r" b="b"/>
              <a:pathLst>
                <a:path w="2059" h="776" extrusionOk="0">
                  <a:moveTo>
                    <a:pt x="1032" y="0"/>
                  </a:moveTo>
                  <a:cubicBezTo>
                    <a:pt x="659" y="0"/>
                    <a:pt x="285" y="143"/>
                    <a:pt x="0" y="428"/>
                  </a:cubicBezTo>
                  <a:lnTo>
                    <a:pt x="356" y="776"/>
                  </a:lnTo>
                  <a:cubicBezTo>
                    <a:pt x="542" y="590"/>
                    <a:pt x="788" y="497"/>
                    <a:pt x="1033" y="497"/>
                  </a:cubicBezTo>
                  <a:cubicBezTo>
                    <a:pt x="1279" y="497"/>
                    <a:pt x="1524" y="590"/>
                    <a:pt x="1710" y="776"/>
                  </a:cubicBezTo>
                  <a:lnTo>
                    <a:pt x="2059" y="428"/>
                  </a:lnTo>
                  <a:cubicBezTo>
                    <a:pt x="1777" y="143"/>
                    <a:pt x="1405" y="0"/>
                    <a:pt x="1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6699845" y="4401229"/>
              <a:ext cx="148805" cy="44770"/>
            </a:xfrm>
            <a:custGeom>
              <a:avLst/>
              <a:gdLst/>
              <a:ahLst/>
              <a:cxnLst/>
              <a:rect l="l" t="t" r="r" b="b"/>
              <a:pathLst>
                <a:path w="3706" h="1115" extrusionOk="0">
                  <a:moveTo>
                    <a:pt x="1853" y="0"/>
                  </a:moveTo>
                  <a:cubicBezTo>
                    <a:pt x="1182" y="0"/>
                    <a:pt x="511" y="256"/>
                    <a:pt x="1" y="766"/>
                  </a:cubicBezTo>
                  <a:lnTo>
                    <a:pt x="357" y="1115"/>
                  </a:lnTo>
                  <a:cubicBezTo>
                    <a:pt x="769" y="703"/>
                    <a:pt x="1311" y="497"/>
                    <a:pt x="1854" y="497"/>
                  </a:cubicBezTo>
                  <a:cubicBezTo>
                    <a:pt x="2398" y="497"/>
                    <a:pt x="2942" y="703"/>
                    <a:pt x="3358" y="1115"/>
                  </a:cubicBezTo>
                  <a:lnTo>
                    <a:pt x="3706" y="766"/>
                  </a:lnTo>
                  <a:cubicBezTo>
                    <a:pt x="3195" y="256"/>
                    <a:pt x="2524" y="0"/>
                    <a:pt x="1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6661378" y="4346460"/>
              <a:ext cx="226059" cy="61072"/>
            </a:xfrm>
            <a:custGeom>
              <a:avLst/>
              <a:gdLst/>
              <a:ahLst/>
              <a:cxnLst/>
              <a:rect l="l" t="t" r="r" b="b"/>
              <a:pathLst>
                <a:path w="5630" h="1521" extrusionOk="0">
                  <a:moveTo>
                    <a:pt x="2815" y="1"/>
                  </a:moveTo>
                  <a:cubicBezTo>
                    <a:pt x="1796" y="1"/>
                    <a:pt x="777" y="389"/>
                    <a:pt x="1" y="1164"/>
                  </a:cubicBezTo>
                  <a:lnTo>
                    <a:pt x="357" y="1521"/>
                  </a:lnTo>
                  <a:cubicBezTo>
                    <a:pt x="1034" y="840"/>
                    <a:pt x="1925" y="499"/>
                    <a:pt x="2815" y="499"/>
                  </a:cubicBezTo>
                  <a:cubicBezTo>
                    <a:pt x="3706" y="499"/>
                    <a:pt x="4597" y="840"/>
                    <a:pt x="5273" y="1521"/>
                  </a:cubicBezTo>
                  <a:lnTo>
                    <a:pt x="5630" y="1164"/>
                  </a:lnTo>
                  <a:cubicBezTo>
                    <a:pt x="4854" y="389"/>
                    <a:pt x="3835" y="1"/>
                    <a:pt x="2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7494547" y="3043785"/>
              <a:ext cx="612285" cy="537281"/>
            </a:xfrm>
            <a:custGeom>
              <a:avLst/>
              <a:gdLst/>
              <a:ahLst/>
              <a:cxnLst/>
              <a:rect l="l" t="t" r="r" b="b"/>
              <a:pathLst>
                <a:path w="15249" h="13381" extrusionOk="0">
                  <a:moveTo>
                    <a:pt x="7628" y="0"/>
                  </a:moveTo>
                  <a:cubicBezTo>
                    <a:pt x="5106" y="0"/>
                    <a:pt x="2690" y="1435"/>
                    <a:pt x="1561" y="3872"/>
                  </a:cubicBezTo>
                  <a:cubicBezTo>
                    <a:pt x="1" y="7221"/>
                    <a:pt x="1458" y="11195"/>
                    <a:pt x="4806" y="12755"/>
                  </a:cubicBezTo>
                  <a:cubicBezTo>
                    <a:pt x="5718" y="13179"/>
                    <a:pt x="6678" y="13380"/>
                    <a:pt x="7622" y="13380"/>
                  </a:cubicBezTo>
                  <a:cubicBezTo>
                    <a:pt x="10144" y="13380"/>
                    <a:pt x="12560" y="11945"/>
                    <a:pt x="13689" y="9509"/>
                  </a:cubicBezTo>
                  <a:cubicBezTo>
                    <a:pt x="15249" y="6160"/>
                    <a:pt x="13792" y="2178"/>
                    <a:pt x="10443" y="626"/>
                  </a:cubicBezTo>
                  <a:cubicBezTo>
                    <a:pt x="9531" y="201"/>
                    <a:pt x="8572" y="0"/>
                    <a:pt x="7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7657005" y="3140754"/>
              <a:ext cx="335394" cy="355149"/>
            </a:xfrm>
            <a:custGeom>
              <a:avLst/>
              <a:gdLst/>
              <a:ahLst/>
              <a:cxnLst/>
              <a:rect l="l" t="t" r="r" b="b"/>
              <a:pathLst>
                <a:path w="8353" h="8845" extrusionOk="0">
                  <a:moveTo>
                    <a:pt x="5081" y="0"/>
                  </a:moveTo>
                  <a:cubicBezTo>
                    <a:pt x="4771" y="0"/>
                    <a:pt x="4621" y="367"/>
                    <a:pt x="4378" y="562"/>
                  </a:cubicBezTo>
                  <a:cubicBezTo>
                    <a:pt x="3981" y="906"/>
                    <a:pt x="3577" y="1046"/>
                    <a:pt x="3136" y="1046"/>
                  </a:cubicBezTo>
                  <a:cubicBezTo>
                    <a:pt x="2865" y="1046"/>
                    <a:pt x="2579" y="993"/>
                    <a:pt x="2273" y="903"/>
                  </a:cubicBezTo>
                  <a:lnTo>
                    <a:pt x="0" y="5550"/>
                  </a:lnTo>
                  <a:lnTo>
                    <a:pt x="562" y="5827"/>
                  </a:lnTo>
                  <a:cubicBezTo>
                    <a:pt x="705" y="5898"/>
                    <a:pt x="871" y="6627"/>
                    <a:pt x="1576" y="6967"/>
                  </a:cubicBezTo>
                  <a:lnTo>
                    <a:pt x="5257" y="8772"/>
                  </a:lnTo>
                  <a:cubicBezTo>
                    <a:pt x="5360" y="8821"/>
                    <a:pt x="5468" y="8844"/>
                    <a:pt x="5575" y="8844"/>
                  </a:cubicBezTo>
                  <a:cubicBezTo>
                    <a:pt x="5847" y="8844"/>
                    <a:pt x="6108" y="8693"/>
                    <a:pt x="6239" y="8432"/>
                  </a:cubicBezTo>
                  <a:cubicBezTo>
                    <a:pt x="6413" y="8068"/>
                    <a:pt x="6263" y="7632"/>
                    <a:pt x="5899" y="7450"/>
                  </a:cubicBezTo>
                  <a:lnTo>
                    <a:pt x="5899" y="7450"/>
                  </a:lnTo>
                  <a:cubicBezTo>
                    <a:pt x="6004" y="7503"/>
                    <a:pt x="6115" y="7527"/>
                    <a:pt x="6225" y="7527"/>
                  </a:cubicBezTo>
                  <a:cubicBezTo>
                    <a:pt x="6496" y="7527"/>
                    <a:pt x="6756" y="7377"/>
                    <a:pt x="6880" y="7117"/>
                  </a:cubicBezTo>
                  <a:cubicBezTo>
                    <a:pt x="7062" y="6753"/>
                    <a:pt x="6912" y="6310"/>
                    <a:pt x="6548" y="6136"/>
                  </a:cubicBezTo>
                  <a:lnTo>
                    <a:pt x="6548" y="6136"/>
                  </a:lnTo>
                  <a:cubicBezTo>
                    <a:pt x="6651" y="6185"/>
                    <a:pt x="6759" y="6208"/>
                    <a:pt x="6866" y="6208"/>
                  </a:cubicBezTo>
                  <a:cubicBezTo>
                    <a:pt x="7138" y="6208"/>
                    <a:pt x="7399" y="6059"/>
                    <a:pt x="7529" y="5803"/>
                  </a:cubicBezTo>
                  <a:cubicBezTo>
                    <a:pt x="7703" y="5439"/>
                    <a:pt x="7553" y="4996"/>
                    <a:pt x="7189" y="4822"/>
                  </a:cubicBezTo>
                  <a:lnTo>
                    <a:pt x="7189" y="4822"/>
                  </a:lnTo>
                  <a:cubicBezTo>
                    <a:pt x="7292" y="4871"/>
                    <a:pt x="7400" y="4894"/>
                    <a:pt x="7508" y="4894"/>
                  </a:cubicBezTo>
                  <a:cubicBezTo>
                    <a:pt x="7782" y="4894"/>
                    <a:pt x="8045" y="4743"/>
                    <a:pt x="8171" y="4481"/>
                  </a:cubicBezTo>
                  <a:cubicBezTo>
                    <a:pt x="8353" y="4117"/>
                    <a:pt x="8202" y="3682"/>
                    <a:pt x="7838" y="3500"/>
                  </a:cubicBezTo>
                  <a:lnTo>
                    <a:pt x="4830" y="2027"/>
                  </a:lnTo>
                  <a:cubicBezTo>
                    <a:pt x="5083" y="1782"/>
                    <a:pt x="5289" y="1481"/>
                    <a:pt x="5431" y="1164"/>
                  </a:cubicBezTo>
                  <a:cubicBezTo>
                    <a:pt x="5550" y="911"/>
                    <a:pt x="5629" y="634"/>
                    <a:pt x="5534" y="364"/>
                  </a:cubicBezTo>
                  <a:cubicBezTo>
                    <a:pt x="5463" y="167"/>
                    <a:pt x="5297" y="8"/>
                    <a:pt x="5091" y="0"/>
                  </a:cubicBezTo>
                  <a:cubicBezTo>
                    <a:pt x="5088" y="0"/>
                    <a:pt x="5084" y="0"/>
                    <a:pt x="50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5"/>
            <p:cNvSpPr/>
            <p:nvPr/>
          </p:nvSpPr>
          <p:spPr>
            <a:xfrm>
              <a:off x="7590874" y="3125055"/>
              <a:ext cx="180606" cy="265368"/>
            </a:xfrm>
            <a:custGeom>
              <a:avLst/>
              <a:gdLst/>
              <a:ahLst/>
              <a:cxnLst/>
              <a:rect l="l" t="t" r="r" b="b"/>
              <a:pathLst>
                <a:path w="4498" h="6609" extrusionOk="0">
                  <a:moveTo>
                    <a:pt x="3014" y="1"/>
                  </a:moveTo>
                  <a:cubicBezTo>
                    <a:pt x="2903" y="1"/>
                    <a:pt x="2796" y="64"/>
                    <a:pt x="2740" y="170"/>
                  </a:cubicBezTo>
                  <a:lnTo>
                    <a:pt x="80" y="5616"/>
                  </a:lnTo>
                  <a:cubicBezTo>
                    <a:pt x="1" y="5767"/>
                    <a:pt x="64" y="5949"/>
                    <a:pt x="214" y="6020"/>
                  </a:cubicBezTo>
                  <a:lnTo>
                    <a:pt x="1354" y="6574"/>
                  </a:lnTo>
                  <a:cubicBezTo>
                    <a:pt x="1399" y="6598"/>
                    <a:pt x="1446" y="6609"/>
                    <a:pt x="1492" y="6609"/>
                  </a:cubicBezTo>
                  <a:cubicBezTo>
                    <a:pt x="1603" y="6609"/>
                    <a:pt x="1708" y="6546"/>
                    <a:pt x="1758" y="6440"/>
                  </a:cubicBezTo>
                  <a:lnTo>
                    <a:pt x="4426" y="993"/>
                  </a:lnTo>
                  <a:cubicBezTo>
                    <a:pt x="4497" y="843"/>
                    <a:pt x="4434" y="660"/>
                    <a:pt x="4284" y="589"/>
                  </a:cubicBezTo>
                  <a:lnTo>
                    <a:pt x="3152" y="35"/>
                  </a:lnTo>
                  <a:cubicBezTo>
                    <a:pt x="3107" y="12"/>
                    <a:pt x="3060" y="1"/>
                    <a:pt x="3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5"/>
            <p:cNvSpPr/>
            <p:nvPr/>
          </p:nvSpPr>
          <p:spPr>
            <a:xfrm>
              <a:off x="7336586" y="2904576"/>
              <a:ext cx="152620" cy="152620"/>
            </a:xfrm>
            <a:custGeom>
              <a:avLst/>
              <a:gdLst/>
              <a:ahLst/>
              <a:cxnLst/>
              <a:rect l="l" t="t" r="r" b="b"/>
              <a:pathLst>
                <a:path w="3801" h="3801" fill="none" extrusionOk="0">
                  <a:moveTo>
                    <a:pt x="3800" y="1900"/>
                  </a:moveTo>
                  <a:cubicBezTo>
                    <a:pt x="3800" y="2945"/>
                    <a:pt x="2945" y="3800"/>
                    <a:pt x="1900" y="3800"/>
                  </a:cubicBezTo>
                  <a:cubicBezTo>
                    <a:pt x="847" y="3800"/>
                    <a:pt x="0" y="2945"/>
                    <a:pt x="0" y="1900"/>
                  </a:cubicBezTo>
                  <a:cubicBezTo>
                    <a:pt x="0" y="855"/>
                    <a:pt x="847" y="0"/>
                    <a:pt x="1900" y="0"/>
                  </a:cubicBezTo>
                  <a:cubicBezTo>
                    <a:pt x="2945" y="0"/>
                    <a:pt x="3800" y="855"/>
                    <a:pt x="3800" y="1900"/>
                  </a:cubicBezTo>
                  <a:close/>
                </a:path>
              </a:pathLst>
            </a:custGeom>
            <a:noFill/>
            <a:ln w="6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6205886" y="4483140"/>
              <a:ext cx="120819" cy="120859"/>
            </a:xfrm>
            <a:custGeom>
              <a:avLst/>
              <a:gdLst/>
              <a:ahLst/>
              <a:cxnLst/>
              <a:rect l="l" t="t" r="r" b="b"/>
              <a:pathLst>
                <a:path w="3009" h="3010" fill="none" extrusionOk="0">
                  <a:moveTo>
                    <a:pt x="3008" y="1505"/>
                  </a:moveTo>
                  <a:cubicBezTo>
                    <a:pt x="3008" y="2336"/>
                    <a:pt x="2336" y="3009"/>
                    <a:pt x="1504" y="3009"/>
                  </a:cubicBezTo>
                  <a:cubicBezTo>
                    <a:pt x="673" y="3009"/>
                    <a:pt x="0" y="2336"/>
                    <a:pt x="0" y="1505"/>
                  </a:cubicBezTo>
                  <a:cubicBezTo>
                    <a:pt x="0" y="674"/>
                    <a:pt x="673" y="1"/>
                    <a:pt x="1504" y="1"/>
                  </a:cubicBezTo>
                  <a:cubicBezTo>
                    <a:pt x="2336" y="1"/>
                    <a:pt x="3008" y="674"/>
                    <a:pt x="3008" y="1505"/>
                  </a:cubicBezTo>
                  <a:close/>
                </a:path>
              </a:pathLst>
            </a:custGeom>
            <a:noFill/>
            <a:ln w="6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6892819" y="3800263"/>
              <a:ext cx="397068" cy="371170"/>
            </a:xfrm>
            <a:custGeom>
              <a:avLst/>
              <a:gdLst/>
              <a:ahLst/>
              <a:cxnLst/>
              <a:rect l="l" t="t" r="r" b="b"/>
              <a:pathLst>
                <a:path w="9889" h="9244" extrusionOk="0">
                  <a:moveTo>
                    <a:pt x="4933" y="0"/>
                  </a:moveTo>
                  <a:cubicBezTo>
                    <a:pt x="2673" y="0"/>
                    <a:pt x="703" y="1656"/>
                    <a:pt x="364" y="3953"/>
                  </a:cubicBezTo>
                  <a:cubicBezTo>
                    <a:pt x="0" y="6479"/>
                    <a:pt x="1750" y="8830"/>
                    <a:pt x="4275" y="9194"/>
                  </a:cubicBezTo>
                  <a:cubicBezTo>
                    <a:pt x="4503" y="9228"/>
                    <a:pt x="4730" y="9244"/>
                    <a:pt x="4954" y="9244"/>
                  </a:cubicBezTo>
                  <a:cubicBezTo>
                    <a:pt x="7208" y="9244"/>
                    <a:pt x="9178" y="7588"/>
                    <a:pt x="9516" y="5291"/>
                  </a:cubicBezTo>
                  <a:cubicBezTo>
                    <a:pt x="9888" y="2766"/>
                    <a:pt x="8139" y="414"/>
                    <a:pt x="5613" y="50"/>
                  </a:cubicBezTo>
                  <a:cubicBezTo>
                    <a:pt x="5385" y="17"/>
                    <a:pt x="5158" y="0"/>
                    <a:pt x="4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6953851" y="3877557"/>
              <a:ext cx="259747" cy="224774"/>
            </a:xfrm>
            <a:custGeom>
              <a:avLst/>
              <a:gdLst/>
              <a:ahLst/>
              <a:cxnLst/>
              <a:rect l="l" t="t" r="r" b="b"/>
              <a:pathLst>
                <a:path w="6469" h="5598" extrusionOk="0">
                  <a:moveTo>
                    <a:pt x="4773" y="1"/>
                  </a:moveTo>
                  <a:cubicBezTo>
                    <a:pt x="4760" y="1"/>
                    <a:pt x="4748" y="1"/>
                    <a:pt x="4735" y="1"/>
                  </a:cubicBezTo>
                  <a:cubicBezTo>
                    <a:pt x="3682" y="41"/>
                    <a:pt x="3088" y="1482"/>
                    <a:pt x="3088" y="1482"/>
                  </a:cubicBezTo>
                  <a:cubicBezTo>
                    <a:pt x="3088" y="1482"/>
                    <a:pt x="2281" y="757"/>
                    <a:pt x="1458" y="757"/>
                  </a:cubicBezTo>
                  <a:cubicBezTo>
                    <a:pt x="1292" y="757"/>
                    <a:pt x="1126" y="786"/>
                    <a:pt x="966" y="856"/>
                  </a:cubicBezTo>
                  <a:cubicBezTo>
                    <a:pt x="380" y="1118"/>
                    <a:pt x="0" y="1727"/>
                    <a:pt x="24" y="2361"/>
                  </a:cubicBezTo>
                  <a:cubicBezTo>
                    <a:pt x="40" y="2939"/>
                    <a:pt x="349" y="3414"/>
                    <a:pt x="776" y="3683"/>
                  </a:cubicBezTo>
                  <a:lnTo>
                    <a:pt x="3713" y="5535"/>
                  </a:lnTo>
                  <a:cubicBezTo>
                    <a:pt x="3781" y="5577"/>
                    <a:pt x="3856" y="5598"/>
                    <a:pt x="3931" y="5598"/>
                  </a:cubicBezTo>
                  <a:cubicBezTo>
                    <a:pt x="4066" y="5598"/>
                    <a:pt x="4199" y="5531"/>
                    <a:pt x="4275" y="5409"/>
                  </a:cubicBezTo>
                  <a:lnTo>
                    <a:pt x="6128" y="2471"/>
                  </a:lnTo>
                  <a:cubicBezTo>
                    <a:pt x="6397" y="2044"/>
                    <a:pt x="6468" y="1482"/>
                    <a:pt x="6231" y="951"/>
                  </a:cubicBezTo>
                  <a:cubicBezTo>
                    <a:pt x="5983" y="377"/>
                    <a:pt x="5400" y="1"/>
                    <a:pt x="4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5989513" y="2802050"/>
              <a:ext cx="251819" cy="298523"/>
            </a:xfrm>
            <a:custGeom>
              <a:avLst/>
              <a:gdLst/>
              <a:ahLst/>
              <a:cxnLst/>
              <a:rect l="l" t="t" r="r" b="b"/>
              <a:pathLst>
                <a:path w="6454" h="7651" extrusionOk="0">
                  <a:moveTo>
                    <a:pt x="3202" y="1939"/>
                  </a:moveTo>
                  <a:cubicBezTo>
                    <a:pt x="3573" y="1939"/>
                    <a:pt x="3915" y="2170"/>
                    <a:pt x="4046" y="2538"/>
                  </a:cubicBezTo>
                  <a:cubicBezTo>
                    <a:pt x="4213" y="3013"/>
                    <a:pt x="3959" y="3519"/>
                    <a:pt x="3492" y="3686"/>
                  </a:cubicBezTo>
                  <a:cubicBezTo>
                    <a:pt x="3395" y="3720"/>
                    <a:pt x="3295" y="3737"/>
                    <a:pt x="3197" y="3737"/>
                  </a:cubicBezTo>
                  <a:cubicBezTo>
                    <a:pt x="2826" y="3737"/>
                    <a:pt x="2477" y="3501"/>
                    <a:pt x="2352" y="3131"/>
                  </a:cubicBezTo>
                  <a:cubicBezTo>
                    <a:pt x="2186" y="2664"/>
                    <a:pt x="2431" y="2150"/>
                    <a:pt x="2898" y="1991"/>
                  </a:cubicBezTo>
                  <a:cubicBezTo>
                    <a:pt x="2999" y="1956"/>
                    <a:pt x="3102" y="1939"/>
                    <a:pt x="3202" y="1939"/>
                  </a:cubicBezTo>
                  <a:close/>
                  <a:moveTo>
                    <a:pt x="3202" y="1"/>
                  </a:moveTo>
                  <a:cubicBezTo>
                    <a:pt x="2891" y="1"/>
                    <a:pt x="2575" y="53"/>
                    <a:pt x="2265" y="163"/>
                  </a:cubicBezTo>
                  <a:cubicBezTo>
                    <a:pt x="785" y="677"/>
                    <a:pt x="1" y="2292"/>
                    <a:pt x="523" y="3773"/>
                  </a:cubicBezTo>
                  <a:cubicBezTo>
                    <a:pt x="555" y="3876"/>
                    <a:pt x="595" y="3971"/>
                    <a:pt x="642" y="4066"/>
                  </a:cubicBezTo>
                  <a:cubicBezTo>
                    <a:pt x="1383" y="5722"/>
                    <a:pt x="3508" y="7650"/>
                    <a:pt x="4616" y="7650"/>
                  </a:cubicBezTo>
                  <a:cubicBezTo>
                    <a:pt x="4705" y="7650"/>
                    <a:pt x="4787" y="7638"/>
                    <a:pt x="4862" y="7612"/>
                  </a:cubicBezTo>
                  <a:cubicBezTo>
                    <a:pt x="5867" y="7256"/>
                    <a:pt x="6453" y="4105"/>
                    <a:pt x="5962" y="2205"/>
                  </a:cubicBezTo>
                  <a:cubicBezTo>
                    <a:pt x="5938" y="2102"/>
                    <a:pt x="5915" y="2007"/>
                    <a:pt x="5875" y="1904"/>
                  </a:cubicBezTo>
                  <a:cubicBezTo>
                    <a:pt x="5469" y="735"/>
                    <a:pt x="4371" y="1"/>
                    <a:pt x="3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0658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3"/>
          <p:cNvSpPr txBox="1">
            <a:spLocks noGrp="1"/>
          </p:cNvSpPr>
          <p:nvPr>
            <p:ph type="subTitle" idx="6"/>
          </p:nvPr>
        </p:nvSpPr>
        <p:spPr>
          <a:xfrm>
            <a:off x="927425" y="2952500"/>
            <a:ext cx="3282000" cy="46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Đặc trưng xã hội</a:t>
            </a:r>
            <a:endParaRPr/>
          </a:p>
        </p:txBody>
      </p:sp>
      <p:sp>
        <p:nvSpPr>
          <p:cNvPr id="595" name="Google Shape;59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thuật ngữ liên quan</a:t>
            </a:r>
            <a:endParaRPr/>
          </a:p>
        </p:txBody>
      </p:sp>
      <p:sp>
        <p:nvSpPr>
          <p:cNvPr id="596" name="Google Shape;596;p33"/>
          <p:cNvSpPr txBox="1">
            <a:spLocks noGrp="1"/>
          </p:cNvSpPr>
          <p:nvPr>
            <p:ph type="subTitle" idx="1"/>
          </p:nvPr>
        </p:nvSpPr>
        <p:spPr>
          <a:xfrm>
            <a:off x="927413" y="1825100"/>
            <a:ext cx="3282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Là mạng xã hội mà các thành viên có thể kết nối và tương tác với nhau thông qua các </a:t>
            </a:r>
            <a:r>
              <a:rPr lang="vi-VN" b="1"/>
              <a:t>thiết bị di động</a:t>
            </a:r>
            <a:r>
              <a:rPr lang="vi-VN"/>
              <a:t>, như điện thoại thông minh, máy tính bảng, v.v. </a:t>
            </a:r>
            <a:endParaRPr lang="en-US"/>
          </a:p>
        </p:txBody>
      </p:sp>
      <p:sp>
        <p:nvSpPr>
          <p:cNvPr id="597" name="Google Shape;597;p33"/>
          <p:cNvSpPr txBox="1">
            <a:spLocks noGrp="1"/>
          </p:cNvSpPr>
          <p:nvPr>
            <p:ph type="subTitle" idx="2"/>
          </p:nvPr>
        </p:nvSpPr>
        <p:spPr>
          <a:xfrm>
            <a:off x="4934548" y="1825100"/>
            <a:ext cx="3282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Là một </a:t>
            </a:r>
            <a:r>
              <a:rPr lang="vi-VN" b="1"/>
              <a:t>quá trình phân loại </a:t>
            </a:r>
            <a:r>
              <a:rPr lang="vi-VN"/>
              <a:t>các nút trong một mạng xã hội thành các nhóm có liên quan đến nhau dựa trên một số tiêu chí, như thuộc tính xã hội, sở thích, hoạt động, v.v. </a:t>
            </a:r>
            <a:endParaRPr/>
          </a:p>
        </p:txBody>
      </p:sp>
      <p:sp>
        <p:nvSpPr>
          <p:cNvPr id="598" name="Google Shape;598;p33"/>
          <p:cNvSpPr txBox="1">
            <a:spLocks noGrp="1"/>
          </p:cNvSpPr>
          <p:nvPr>
            <p:ph type="subTitle" idx="3"/>
          </p:nvPr>
        </p:nvSpPr>
        <p:spPr>
          <a:xfrm>
            <a:off x="927413" y="3338175"/>
            <a:ext cx="3282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Là c</a:t>
            </a:r>
            <a:r>
              <a:rPr lang="vi-VN"/>
              <a:t>ác yếu tố xã hội bao gồm: </a:t>
            </a:r>
            <a:r>
              <a:rPr lang="vi-VN" sz="1200" b="1"/>
              <a:t>sự tương đồng thuộc tính xã hội</a:t>
            </a:r>
            <a:r>
              <a:rPr lang="vi-VN" sz="1200"/>
              <a:t>, </a:t>
            </a:r>
            <a:r>
              <a:rPr lang="vi-VN" sz="1200" b="1"/>
              <a:t>sự tương đồng </a:t>
            </a:r>
            <a:r>
              <a:rPr lang="en-US" sz="1200" b="1"/>
              <a:t>về sở thích </a:t>
            </a:r>
            <a:r>
              <a:rPr lang="vi-VN" sz="1200" b="1"/>
              <a:t>của nút </a:t>
            </a:r>
            <a:r>
              <a:rPr lang="vi-VN" sz="1200"/>
              <a:t>và</a:t>
            </a:r>
            <a:r>
              <a:rPr lang="en-US" sz="1200"/>
              <a:t> </a:t>
            </a:r>
            <a:r>
              <a:rPr lang="en-US" b="1"/>
              <a:t>độ</a:t>
            </a:r>
            <a:r>
              <a:rPr lang="vi-VN" sz="1200" b="1"/>
              <a:t> di chuyển của nút</a:t>
            </a:r>
            <a:r>
              <a:rPr lang="en-US" sz="1200" b="1"/>
              <a:t>.</a:t>
            </a:r>
            <a:r>
              <a:rPr lang="vi-VN"/>
              <a:t> Đặc trưng xã hội có thể ảnh hưởng đến hành vi và quan hệ của các thành viên trong mạng xã hội.</a:t>
            </a:r>
            <a:endParaRPr lang="en-US"/>
          </a:p>
        </p:txBody>
      </p:sp>
      <p:sp>
        <p:nvSpPr>
          <p:cNvPr id="599" name="Google Shape;599;p33"/>
          <p:cNvSpPr txBox="1">
            <a:spLocks noGrp="1"/>
          </p:cNvSpPr>
          <p:nvPr>
            <p:ph type="subTitle" idx="4"/>
          </p:nvPr>
        </p:nvSpPr>
        <p:spPr>
          <a:xfrm>
            <a:off x="4934548" y="3338175"/>
            <a:ext cx="3282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a:t>Node mobility </a:t>
            </a:r>
            <a:r>
              <a:rPr lang="en-US"/>
              <a:t>l</a:t>
            </a:r>
            <a:r>
              <a:rPr lang="vi-VN"/>
              <a:t>à một thuộc tính chỉ sự thay đổi vị trí của các nút trong một mạng xã hội di động theo thời gian. Độ di chuyển của nút có thể phản ánh sự linh hoạt và đa dạng của các thành viên trong mạng xã hội di động. </a:t>
            </a:r>
            <a:endParaRPr lang="en-US"/>
          </a:p>
        </p:txBody>
      </p:sp>
      <p:sp>
        <p:nvSpPr>
          <p:cNvPr id="600" name="Google Shape;600;p33"/>
          <p:cNvSpPr txBox="1">
            <a:spLocks noGrp="1"/>
          </p:cNvSpPr>
          <p:nvPr>
            <p:ph type="subTitle" idx="5"/>
          </p:nvPr>
        </p:nvSpPr>
        <p:spPr>
          <a:xfrm>
            <a:off x="927425" y="1439400"/>
            <a:ext cx="3282000" cy="46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Mạng xã hội di động</a:t>
            </a:r>
            <a:endParaRPr/>
          </a:p>
        </p:txBody>
      </p:sp>
      <p:sp>
        <p:nvSpPr>
          <p:cNvPr id="601" name="Google Shape;601;p33"/>
          <p:cNvSpPr txBox="1">
            <a:spLocks noGrp="1"/>
          </p:cNvSpPr>
          <p:nvPr>
            <p:ph type="subTitle" idx="7"/>
          </p:nvPr>
        </p:nvSpPr>
        <p:spPr>
          <a:xfrm>
            <a:off x="4934527" y="1439400"/>
            <a:ext cx="3282000" cy="46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Khám phá cộng đồng</a:t>
            </a:r>
            <a:endParaRPr/>
          </a:p>
        </p:txBody>
      </p:sp>
      <p:sp>
        <p:nvSpPr>
          <p:cNvPr id="602" name="Google Shape;602;p33"/>
          <p:cNvSpPr txBox="1">
            <a:spLocks noGrp="1"/>
          </p:cNvSpPr>
          <p:nvPr>
            <p:ph type="subTitle" idx="8"/>
          </p:nvPr>
        </p:nvSpPr>
        <p:spPr>
          <a:xfrm>
            <a:off x="4934527" y="2952500"/>
            <a:ext cx="3282000" cy="46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Độ di chuyển của nút</a:t>
            </a:r>
            <a:endParaRPr/>
          </a:p>
        </p:txBody>
      </p:sp>
    </p:spTree>
    <p:extLst>
      <p:ext uri="{BB962C8B-B14F-4D97-AF65-F5344CB8AC3E}">
        <p14:creationId xmlns:p14="http://schemas.microsoft.com/office/powerpoint/2010/main" val="1055367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9" name="Picture 8">
            <a:extLst>
              <a:ext uri="{FF2B5EF4-FFF2-40B4-BE49-F238E27FC236}">
                <a16:creationId xmlns:a16="http://schemas.microsoft.com/office/drawing/2014/main" id="{C286AAF6-A93D-2AB1-3311-84D363178706}"/>
              </a:ext>
            </a:extLst>
          </p:cNvPr>
          <p:cNvPicPr>
            <a:picLocks noChangeAspect="1"/>
          </p:cNvPicPr>
          <p:nvPr/>
        </p:nvPicPr>
        <p:blipFill rotWithShape="1">
          <a:blip r:embed="rId3"/>
          <a:srcRect r="11451"/>
          <a:stretch/>
        </p:blipFill>
        <p:spPr>
          <a:xfrm>
            <a:off x="5432201" y="467662"/>
            <a:ext cx="3248296" cy="4316287"/>
          </a:xfrm>
          <a:prstGeom prst="rect">
            <a:avLst/>
          </a:prstGeom>
          <a:ln w="12700">
            <a:solidFill>
              <a:schemeClr val="tx1"/>
            </a:solidFill>
          </a:ln>
          <a:effectLst>
            <a:outerShdw blurRad="292100" dist="139700" dir="2700000" algn="tl" rotWithShape="0">
              <a:srgbClr val="333333">
                <a:alpha val="65000"/>
              </a:srgbClr>
            </a:outerShdw>
          </a:effectLst>
        </p:spPr>
      </p:pic>
      <p:sp>
        <p:nvSpPr>
          <p:cNvPr id="516" name="Google Shape;516;p29"/>
          <p:cNvSpPr txBox="1">
            <a:spLocks noGrp="1"/>
          </p:cNvSpPr>
          <p:nvPr>
            <p:ph type="title"/>
          </p:nvPr>
        </p:nvSpPr>
        <p:spPr>
          <a:xfrm>
            <a:off x="713225" y="468393"/>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Mục tiêu nghiên cứu</a:t>
            </a:r>
            <a:endParaRPr/>
          </a:p>
        </p:txBody>
      </p:sp>
      <p:sp>
        <p:nvSpPr>
          <p:cNvPr id="517" name="Google Shape;517;p29"/>
          <p:cNvSpPr txBox="1">
            <a:spLocks noGrp="1"/>
          </p:cNvSpPr>
          <p:nvPr>
            <p:ph type="subTitle" idx="1"/>
          </p:nvPr>
        </p:nvSpPr>
        <p:spPr>
          <a:xfrm>
            <a:off x="415762" y="958841"/>
            <a:ext cx="4752019" cy="22983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300"/>
              <a:t>- Đề </a:t>
            </a:r>
            <a:r>
              <a:rPr lang="vi-VN" sz="1300"/>
              <a:t>xuất một hệ thống Khám phá cộng đồng xã hội mới cho mạng xã hội di động </a:t>
            </a:r>
            <a:endParaRPr lang="en-US" sz="1300"/>
          </a:p>
          <a:p>
            <a:pPr marL="0" lvl="0" indent="0" algn="just" rtl="0">
              <a:lnSpc>
                <a:spcPct val="150000"/>
              </a:lnSpc>
              <a:spcBef>
                <a:spcPts val="0"/>
              </a:spcBef>
              <a:spcAft>
                <a:spcPts val="0"/>
              </a:spcAft>
              <a:buNone/>
            </a:pPr>
            <a:r>
              <a:rPr lang="en-US" sz="1300"/>
              <a:t>- Phát </a:t>
            </a:r>
            <a:r>
              <a:rPr lang="vi-VN" sz="1300"/>
              <a:t>triển một thuật toán có thể Khám phá cộng đồng một cách chính xác và hiệu quả trong mạng xã hội di động, dựa trên sự tương đồng thuộc tính xã hội, sự tương đồng quan tâm của nút và di chuyển của nút</a:t>
            </a:r>
          </a:p>
        </p:txBody>
      </p:sp>
      <p:grpSp>
        <p:nvGrpSpPr>
          <p:cNvPr id="519" name="Google Shape;519;p29"/>
          <p:cNvGrpSpPr/>
          <p:nvPr/>
        </p:nvGrpSpPr>
        <p:grpSpPr>
          <a:xfrm>
            <a:off x="8416716" y="130754"/>
            <a:ext cx="808155" cy="4690973"/>
            <a:chOff x="8026698" y="202191"/>
            <a:chExt cx="808155" cy="4690973"/>
          </a:xfrm>
        </p:grpSpPr>
        <p:grpSp>
          <p:nvGrpSpPr>
            <p:cNvPr id="520" name="Google Shape;520;p29"/>
            <p:cNvGrpSpPr/>
            <p:nvPr/>
          </p:nvGrpSpPr>
          <p:grpSpPr>
            <a:xfrm>
              <a:off x="8026698" y="4138122"/>
              <a:ext cx="808155" cy="755042"/>
              <a:chOff x="1169100" y="1853651"/>
              <a:chExt cx="581867" cy="543626"/>
            </a:xfrm>
          </p:grpSpPr>
          <p:sp>
            <p:nvSpPr>
              <p:cNvPr id="521" name="Google Shape;521;p29"/>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a:off x="8046146" y="202191"/>
              <a:ext cx="769278" cy="674581"/>
              <a:chOff x="1565409" y="2345016"/>
              <a:chExt cx="769278" cy="674581"/>
            </a:xfrm>
          </p:grpSpPr>
          <p:sp>
            <p:nvSpPr>
              <p:cNvPr id="525" name="Google Shape;525;p2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516;p29">
            <a:extLst>
              <a:ext uri="{FF2B5EF4-FFF2-40B4-BE49-F238E27FC236}">
                <a16:creationId xmlns:a16="http://schemas.microsoft.com/office/drawing/2014/main" id="{D8233A17-6DA6-FE65-9143-F7CA283ABC8C}"/>
              </a:ext>
            </a:extLst>
          </p:cNvPr>
          <p:cNvSpPr txBox="1">
            <a:spLocks/>
          </p:cNvSpPr>
          <p:nvPr/>
        </p:nvSpPr>
        <p:spPr>
          <a:xfrm>
            <a:off x="713225" y="2793793"/>
            <a:ext cx="4294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Raleway" panose="020F0502020204030204" pitchFamily="2" charset="0"/>
                <a:ea typeface="Poppins"/>
                <a:cs typeface="Poppins"/>
                <a:sym typeface="Poppins"/>
              </a:defRPr>
            </a:lvl1pPr>
            <a:lvl2pPr marR="0" lvl="1"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9pPr>
          </a:lstStyle>
          <a:p>
            <a:r>
              <a:rPr lang="en-US"/>
              <a:t>Dữ liệu nghiên cứu</a:t>
            </a:r>
          </a:p>
        </p:txBody>
      </p:sp>
      <p:sp>
        <p:nvSpPr>
          <p:cNvPr id="3" name="Google Shape;517;p29">
            <a:extLst>
              <a:ext uri="{FF2B5EF4-FFF2-40B4-BE49-F238E27FC236}">
                <a16:creationId xmlns:a16="http://schemas.microsoft.com/office/drawing/2014/main" id="{6D9F662B-0E6F-600D-0D90-237181E0E7AD}"/>
              </a:ext>
            </a:extLst>
          </p:cNvPr>
          <p:cNvSpPr txBox="1">
            <a:spLocks/>
          </p:cNvSpPr>
          <p:nvPr/>
        </p:nvSpPr>
        <p:spPr>
          <a:xfrm>
            <a:off x="415762" y="3228157"/>
            <a:ext cx="4839844" cy="229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Char char="●"/>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loo 2"/>
                <a:ea typeface="Baloo 2"/>
                <a:cs typeface="Baloo 2"/>
                <a:sym typeface="Baloo 2"/>
              </a:defRPr>
            </a:lvl9pPr>
          </a:lstStyle>
          <a:p>
            <a:pPr marL="0" indent="0" algn="just">
              <a:lnSpc>
                <a:spcPct val="150000"/>
              </a:lnSpc>
              <a:buFont typeface="Baloo 2"/>
              <a:buNone/>
            </a:pPr>
            <a:r>
              <a:rPr lang="vi-VN" sz="1300"/>
              <a:t>Sử dụng hai bộ dữ liệu thực tế </a:t>
            </a:r>
            <a:r>
              <a:rPr lang="vi-VN" sz="1300" b="1"/>
              <a:t>là Reality Mining </a:t>
            </a:r>
            <a:r>
              <a:rPr lang="vi-VN" sz="1300"/>
              <a:t>và </a:t>
            </a:r>
            <a:r>
              <a:rPr lang="vi-VN" sz="1300" b="1"/>
              <a:t>MIT Social Evolution </a:t>
            </a:r>
            <a:r>
              <a:rPr lang="vi-VN" sz="1300"/>
              <a:t>để kiểm tra hiệu quả của phương pháp.  Các bộ dữ liệu này ghi lại các thông tin về vị trí, cuộc gọi, tin nhắn và sự kiện của các thành viên trong mạng xã hội di động.</a:t>
            </a:r>
          </a:p>
        </p:txBody>
      </p:sp>
    </p:spTree>
    <p:extLst>
      <p:ext uri="{BB962C8B-B14F-4D97-AF65-F5344CB8AC3E}">
        <p14:creationId xmlns:p14="http://schemas.microsoft.com/office/powerpoint/2010/main" val="3440316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Phương pháp nghiên cứu</a:t>
            </a:r>
            <a:endParaRPr/>
          </a:p>
        </p:txBody>
      </p:sp>
      <p:sp>
        <p:nvSpPr>
          <p:cNvPr id="2" name="Google Shape;549;p31">
            <a:extLst>
              <a:ext uri="{FF2B5EF4-FFF2-40B4-BE49-F238E27FC236}">
                <a16:creationId xmlns:a16="http://schemas.microsoft.com/office/drawing/2014/main" id="{4A2D086E-1D0C-0806-18F3-31B1BFF73624}"/>
              </a:ext>
            </a:extLst>
          </p:cNvPr>
          <p:cNvSpPr txBox="1">
            <a:spLocks/>
          </p:cNvSpPr>
          <p:nvPr/>
        </p:nvSpPr>
        <p:spPr>
          <a:xfrm>
            <a:off x="720000" y="1029610"/>
            <a:ext cx="7791091" cy="34878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0" indent="0" algn="just">
              <a:lnSpc>
                <a:spcPct val="150000"/>
              </a:lnSpc>
            </a:pPr>
            <a:r>
              <a:rPr lang="vi-VN" sz="1300"/>
              <a:t>●</a:t>
            </a:r>
            <a:r>
              <a:rPr lang="en-US" sz="1300"/>
              <a:t> </a:t>
            </a:r>
            <a:r>
              <a:rPr lang="vi-VN" sz="1300" b="1"/>
              <a:t>Dựa trên các </a:t>
            </a:r>
            <a:r>
              <a:rPr lang="en-US" sz="1300" b="1"/>
              <a:t>đặc trưng </a:t>
            </a:r>
            <a:r>
              <a:rPr lang="vi-VN" sz="1300" b="1"/>
              <a:t>xã hội: </a:t>
            </a:r>
            <a:r>
              <a:rPr lang="vi-VN" sz="1300"/>
              <a:t>Phương pháp này khám phá các yếu tố xã hội, bao gồm sự giống nhau về thuộc tính xã hội, sự giống nhau về sở thích và khả năng di chuyển của các nút.</a:t>
            </a:r>
          </a:p>
          <a:p>
            <a:pPr marL="0" indent="0" algn="just">
              <a:lnSpc>
                <a:spcPct val="150000"/>
              </a:lnSpc>
            </a:pPr>
            <a:r>
              <a:rPr lang="vi-VN" sz="1300"/>
              <a:t>●</a:t>
            </a:r>
            <a:r>
              <a:rPr lang="en-US" sz="1300"/>
              <a:t> </a:t>
            </a:r>
            <a:r>
              <a:rPr lang="vi-VN" sz="1300" b="1"/>
              <a:t>Áp dụng mô hình toán học: </a:t>
            </a:r>
            <a:r>
              <a:rPr lang="vi-VN" sz="1300"/>
              <a:t>Mô hình này được áp dụng để xác định mức độ tương đồng xã hội giữa các nút trong mạng xã hội di động. Mức độ tương đồng xã hội bao gồm ba yếu tố chính: đồng cảm, niềm tin và tương tác.</a:t>
            </a:r>
          </a:p>
          <a:p>
            <a:pPr marL="0" indent="0" algn="just">
              <a:lnSpc>
                <a:spcPct val="150000"/>
              </a:lnSpc>
            </a:pPr>
            <a:r>
              <a:rPr lang="vi-VN" sz="1300"/>
              <a:t>●</a:t>
            </a:r>
            <a:r>
              <a:rPr lang="en-US" sz="1300"/>
              <a:t> </a:t>
            </a:r>
            <a:r>
              <a:rPr lang="vi-VN" sz="1300" b="1"/>
              <a:t>Sử dụng thuật toán phân cụm: </a:t>
            </a:r>
            <a:r>
              <a:rPr lang="vi-VN" sz="1300"/>
              <a:t>Thuật toán này được áp dụng để phân nhóm các nút có mức độ tương đồng xã hội cao vào các cộng đồng xã hội.</a:t>
            </a:r>
          </a:p>
          <a:p>
            <a:pPr marL="0" indent="0" algn="just">
              <a:lnSpc>
                <a:spcPct val="150000"/>
              </a:lnSpc>
            </a:pPr>
            <a:r>
              <a:rPr lang="vi-VN" sz="1300"/>
              <a:t>●</a:t>
            </a:r>
            <a:r>
              <a:rPr lang="en-US" sz="1300"/>
              <a:t> </a:t>
            </a:r>
            <a:r>
              <a:rPr lang="vi-VN" sz="1300" b="1"/>
              <a:t>Tiếp cận phương pháp: </a:t>
            </a:r>
            <a:r>
              <a:rPr lang="en-US" sz="1300"/>
              <a:t>Đo</a:t>
            </a:r>
            <a:r>
              <a:rPr lang="en-US" sz="1300" b="1"/>
              <a:t> </a:t>
            </a:r>
            <a:r>
              <a:rPr lang="vi-VN" sz="1300"/>
              <a:t>lường các thuộc tính xã hội của mỗi nút, sau đó tính toán mức độ tương đồng về thuộc tính xã hội và sở thích giữa các nút. Dựa trên sự tương đồng về mặt xã hội, một phương pháp được xây dựng để tính toán bậc của mô-đun. Cuối cùng, đề xuất này phát hiện các cộng đồng trong mạng xã hội di động dựa trên bậc mô-đun đã được tính toán.</a:t>
            </a:r>
          </a:p>
        </p:txBody>
      </p:sp>
    </p:spTree>
    <p:extLst>
      <p:ext uri="{BB962C8B-B14F-4D97-AF65-F5344CB8AC3E}">
        <p14:creationId xmlns:p14="http://schemas.microsoft.com/office/powerpoint/2010/main" val="1181692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9" name="Google Shape;549;p31"/>
          <p:cNvSpPr txBox="1">
            <a:spLocks noGrp="1"/>
          </p:cNvSpPr>
          <p:nvPr>
            <p:ph type="subTitle" idx="2"/>
          </p:nvPr>
        </p:nvSpPr>
        <p:spPr>
          <a:xfrm>
            <a:off x="839981" y="1067337"/>
            <a:ext cx="6045436" cy="3258424"/>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300"/>
              <a:t>H</a:t>
            </a:r>
            <a:r>
              <a:rPr lang="vi-VN" sz="1300"/>
              <a:t>ai phương pháp đánh giá kết quả thuật </a:t>
            </a:r>
            <a:r>
              <a:rPr lang="en-US" sz="1300"/>
              <a:t>toán</a:t>
            </a:r>
          </a:p>
          <a:p>
            <a:pPr marL="0" lvl="0" indent="0" algn="just" rtl="0">
              <a:lnSpc>
                <a:spcPct val="150000"/>
              </a:lnSpc>
              <a:spcBef>
                <a:spcPts val="0"/>
              </a:spcBef>
              <a:spcAft>
                <a:spcPts val="0"/>
              </a:spcAft>
              <a:buNone/>
            </a:pPr>
            <a:r>
              <a:rPr lang="vi-VN" sz="1300" b="1"/>
              <a:t>●</a:t>
            </a:r>
            <a:r>
              <a:rPr lang="en-US" sz="1300" b="1"/>
              <a:t> </a:t>
            </a:r>
            <a:r>
              <a:rPr lang="vi-VN" sz="1300" b="1"/>
              <a:t>So sánh với các phương pháp khác: </a:t>
            </a:r>
            <a:r>
              <a:rPr lang="vi-VN" sz="1300"/>
              <a:t>Bài báo đã so sánh hiệu quả của phương pháp được đề xuất với các phương pháp khác, như K-means, DBSCAN, Louvain, GN và NM. Các tiêu chí so sánh bao gồm: độ chính xác, độ ổn định và thời gian chạy.</a:t>
            </a:r>
            <a:endParaRPr lang="en-US" sz="1300"/>
          </a:p>
          <a:p>
            <a:pPr marL="0" lvl="0" indent="0" algn="just" rtl="0">
              <a:lnSpc>
                <a:spcPct val="150000"/>
              </a:lnSpc>
              <a:spcBef>
                <a:spcPts val="0"/>
              </a:spcBef>
              <a:spcAft>
                <a:spcPts val="0"/>
              </a:spcAft>
              <a:buNone/>
            </a:pPr>
            <a:endParaRPr lang="vi-VN" sz="1300"/>
          </a:p>
          <a:p>
            <a:pPr marL="0" lvl="0" indent="0" algn="just" rtl="0">
              <a:lnSpc>
                <a:spcPct val="150000"/>
              </a:lnSpc>
              <a:spcBef>
                <a:spcPts val="0"/>
              </a:spcBef>
              <a:spcAft>
                <a:spcPts val="0"/>
              </a:spcAft>
              <a:buNone/>
            </a:pPr>
            <a:r>
              <a:rPr lang="vi-VN" sz="1300" b="1"/>
              <a:t>●</a:t>
            </a:r>
            <a:r>
              <a:rPr lang="en-US" sz="1300" b="1"/>
              <a:t> </a:t>
            </a:r>
            <a:r>
              <a:rPr lang="vi-VN" sz="1300" b="1"/>
              <a:t>Phân tích ảnh hưởng của độ di chuyển của nút: </a:t>
            </a:r>
            <a:r>
              <a:rPr lang="vi-VN" sz="1300"/>
              <a:t>Bài báo đã phân tích ảnh hưởng của độ di chuyển của nút đến kết quả của phương pháp được đề xuất. Các tiêu chí phân tích bao gồm: số lượng cộng đồng, số lượng thành viên trong cộng đồng lớn nhất và thời gian chạy.</a:t>
            </a:r>
          </a:p>
        </p:txBody>
      </p:sp>
      <p:sp>
        <p:nvSpPr>
          <p:cNvPr id="550" name="Google Shape;550;p31"/>
          <p:cNvSpPr txBox="1">
            <a:spLocks noGrp="1"/>
          </p:cNvSpPr>
          <p:nvPr>
            <p:ph type="subTitle" idx="3"/>
          </p:nvPr>
        </p:nvSpPr>
        <p:spPr>
          <a:xfrm>
            <a:off x="828622" y="548814"/>
            <a:ext cx="4243200" cy="47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Đánh giá nghiên cứu</a:t>
            </a:r>
            <a:endParaRPr sz="2500"/>
          </a:p>
        </p:txBody>
      </p:sp>
      <p:grpSp>
        <p:nvGrpSpPr>
          <p:cNvPr id="551" name="Google Shape;551;p31"/>
          <p:cNvGrpSpPr/>
          <p:nvPr/>
        </p:nvGrpSpPr>
        <p:grpSpPr>
          <a:xfrm>
            <a:off x="5416732" y="1507233"/>
            <a:ext cx="3727268" cy="4330629"/>
            <a:chOff x="3540025" y="1356575"/>
            <a:chExt cx="1650475" cy="1917650"/>
          </a:xfrm>
        </p:grpSpPr>
        <p:sp>
          <p:nvSpPr>
            <p:cNvPr id="552" name="Google Shape;552;p31"/>
            <p:cNvSpPr/>
            <p:nvPr/>
          </p:nvSpPr>
          <p:spPr>
            <a:xfrm>
              <a:off x="4119725" y="1787300"/>
              <a:ext cx="1064450" cy="954675"/>
            </a:xfrm>
            <a:custGeom>
              <a:avLst/>
              <a:gdLst/>
              <a:ahLst/>
              <a:cxnLst/>
              <a:rect l="l" t="t" r="r" b="b"/>
              <a:pathLst>
                <a:path w="42578" h="38187" extrusionOk="0">
                  <a:moveTo>
                    <a:pt x="20250" y="0"/>
                  </a:moveTo>
                  <a:cubicBezTo>
                    <a:pt x="19440" y="0"/>
                    <a:pt x="18614" y="398"/>
                    <a:pt x="18233" y="1019"/>
                  </a:cubicBezTo>
                  <a:lnTo>
                    <a:pt x="9" y="29694"/>
                  </a:lnTo>
                  <a:cubicBezTo>
                    <a:pt x="9" y="29694"/>
                    <a:pt x="1" y="31174"/>
                    <a:pt x="9" y="31404"/>
                  </a:cubicBezTo>
                  <a:cubicBezTo>
                    <a:pt x="25" y="31934"/>
                    <a:pt x="420" y="32393"/>
                    <a:pt x="1093" y="32576"/>
                  </a:cubicBezTo>
                  <a:lnTo>
                    <a:pt x="21725" y="38109"/>
                  </a:lnTo>
                  <a:cubicBezTo>
                    <a:pt x="21917" y="38162"/>
                    <a:pt x="22118" y="38186"/>
                    <a:pt x="22319" y="38186"/>
                  </a:cubicBezTo>
                  <a:cubicBezTo>
                    <a:pt x="23127" y="38186"/>
                    <a:pt x="23949" y="37788"/>
                    <a:pt x="24329" y="37167"/>
                  </a:cubicBezTo>
                  <a:lnTo>
                    <a:pt x="42356" y="7487"/>
                  </a:lnTo>
                  <a:cubicBezTo>
                    <a:pt x="42522" y="7226"/>
                    <a:pt x="42578" y="6949"/>
                    <a:pt x="42554" y="6696"/>
                  </a:cubicBezTo>
                  <a:cubicBezTo>
                    <a:pt x="42490" y="6205"/>
                    <a:pt x="42562" y="5199"/>
                    <a:pt x="42562" y="5199"/>
                  </a:cubicBezTo>
                  <a:lnTo>
                    <a:pt x="20846" y="77"/>
                  </a:lnTo>
                  <a:cubicBezTo>
                    <a:pt x="20653" y="25"/>
                    <a:pt x="20452" y="0"/>
                    <a:pt x="20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113000" y="1745425"/>
              <a:ext cx="1077500" cy="954600"/>
            </a:xfrm>
            <a:custGeom>
              <a:avLst/>
              <a:gdLst/>
              <a:ahLst/>
              <a:cxnLst/>
              <a:rect l="l" t="t" r="r" b="b"/>
              <a:pathLst>
                <a:path w="43100" h="38184" extrusionOk="0">
                  <a:moveTo>
                    <a:pt x="20526" y="0"/>
                  </a:moveTo>
                  <a:cubicBezTo>
                    <a:pt x="19714" y="0"/>
                    <a:pt x="18884" y="393"/>
                    <a:pt x="18502" y="1016"/>
                  </a:cubicBezTo>
                  <a:lnTo>
                    <a:pt x="476" y="30696"/>
                  </a:lnTo>
                  <a:cubicBezTo>
                    <a:pt x="1" y="31472"/>
                    <a:pt x="397" y="32319"/>
                    <a:pt x="1362" y="32572"/>
                  </a:cubicBezTo>
                  <a:lnTo>
                    <a:pt x="21994" y="38106"/>
                  </a:lnTo>
                  <a:cubicBezTo>
                    <a:pt x="22188" y="38159"/>
                    <a:pt x="22390" y="38184"/>
                    <a:pt x="22594" y="38184"/>
                  </a:cubicBezTo>
                  <a:cubicBezTo>
                    <a:pt x="23400" y="38184"/>
                    <a:pt x="24219" y="37790"/>
                    <a:pt x="24598" y="37164"/>
                  </a:cubicBezTo>
                  <a:lnTo>
                    <a:pt x="42625" y="7492"/>
                  </a:lnTo>
                  <a:cubicBezTo>
                    <a:pt x="43100" y="6708"/>
                    <a:pt x="42704" y="5869"/>
                    <a:pt x="41738" y="5608"/>
                  </a:cubicBezTo>
                  <a:lnTo>
                    <a:pt x="21115" y="74"/>
                  </a:lnTo>
                  <a:cubicBezTo>
                    <a:pt x="20924" y="24"/>
                    <a:pt x="20726" y="0"/>
                    <a:pt x="2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4118350" y="1930925"/>
              <a:ext cx="1063250" cy="772300"/>
            </a:xfrm>
            <a:custGeom>
              <a:avLst/>
              <a:gdLst/>
              <a:ahLst/>
              <a:cxnLst/>
              <a:rect l="l" t="t" r="r" b="b"/>
              <a:pathLst>
                <a:path w="42530" h="30892" extrusionOk="0">
                  <a:moveTo>
                    <a:pt x="42300" y="1"/>
                  </a:moveTo>
                  <a:lnTo>
                    <a:pt x="24273" y="29673"/>
                  </a:lnTo>
                  <a:cubicBezTo>
                    <a:pt x="23919" y="30261"/>
                    <a:pt x="23140" y="30632"/>
                    <a:pt x="22377" y="30632"/>
                  </a:cubicBezTo>
                  <a:cubicBezTo>
                    <a:pt x="22185" y="30632"/>
                    <a:pt x="21994" y="30609"/>
                    <a:pt x="21811" y="30559"/>
                  </a:cubicBezTo>
                  <a:lnTo>
                    <a:pt x="1188" y="25026"/>
                  </a:lnTo>
                  <a:cubicBezTo>
                    <a:pt x="721" y="24907"/>
                    <a:pt x="380" y="24630"/>
                    <a:pt x="246" y="24266"/>
                  </a:cubicBezTo>
                  <a:lnTo>
                    <a:pt x="0" y="24361"/>
                  </a:lnTo>
                  <a:cubicBezTo>
                    <a:pt x="159" y="24796"/>
                    <a:pt x="570" y="25136"/>
                    <a:pt x="1117" y="25287"/>
                  </a:cubicBezTo>
                  <a:lnTo>
                    <a:pt x="21740" y="30813"/>
                  </a:lnTo>
                  <a:cubicBezTo>
                    <a:pt x="21946" y="30868"/>
                    <a:pt x="22152" y="30892"/>
                    <a:pt x="22365" y="30892"/>
                  </a:cubicBezTo>
                  <a:cubicBezTo>
                    <a:pt x="23220" y="30892"/>
                    <a:pt x="24091" y="30472"/>
                    <a:pt x="24495" y="29815"/>
                  </a:cubicBezTo>
                  <a:lnTo>
                    <a:pt x="42530" y="135"/>
                  </a:lnTo>
                  <a:lnTo>
                    <a:pt x="42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4167825" y="1785950"/>
              <a:ext cx="970025" cy="859175"/>
            </a:xfrm>
            <a:custGeom>
              <a:avLst/>
              <a:gdLst/>
              <a:ahLst/>
              <a:cxnLst/>
              <a:rect l="l" t="t" r="r" b="b"/>
              <a:pathLst>
                <a:path w="38801" h="34367" extrusionOk="0">
                  <a:moveTo>
                    <a:pt x="18477" y="1"/>
                  </a:moveTo>
                  <a:cubicBezTo>
                    <a:pt x="17746" y="1"/>
                    <a:pt x="17001" y="356"/>
                    <a:pt x="16658" y="915"/>
                  </a:cubicBezTo>
                  <a:lnTo>
                    <a:pt x="428" y="27626"/>
                  </a:lnTo>
                  <a:cubicBezTo>
                    <a:pt x="1" y="28331"/>
                    <a:pt x="365" y="29091"/>
                    <a:pt x="1236" y="29320"/>
                  </a:cubicBezTo>
                  <a:lnTo>
                    <a:pt x="19793" y="34300"/>
                  </a:lnTo>
                  <a:cubicBezTo>
                    <a:pt x="19965" y="34345"/>
                    <a:pt x="20144" y="34367"/>
                    <a:pt x="20324" y="34367"/>
                  </a:cubicBezTo>
                  <a:cubicBezTo>
                    <a:pt x="21055" y="34367"/>
                    <a:pt x="21801" y="34012"/>
                    <a:pt x="22144" y="33453"/>
                  </a:cubicBezTo>
                  <a:lnTo>
                    <a:pt x="38374" y="6742"/>
                  </a:lnTo>
                  <a:cubicBezTo>
                    <a:pt x="38801" y="6037"/>
                    <a:pt x="38437" y="5285"/>
                    <a:pt x="37566" y="5048"/>
                  </a:cubicBezTo>
                  <a:lnTo>
                    <a:pt x="33251" y="3892"/>
                  </a:lnTo>
                  <a:lnTo>
                    <a:pt x="32713" y="4770"/>
                  </a:lnTo>
                  <a:cubicBezTo>
                    <a:pt x="32536" y="5061"/>
                    <a:pt x="32157" y="5241"/>
                    <a:pt x="31781" y="5241"/>
                  </a:cubicBezTo>
                  <a:cubicBezTo>
                    <a:pt x="31687" y="5241"/>
                    <a:pt x="31592" y="5230"/>
                    <a:pt x="31502" y="5206"/>
                  </a:cubicBezTo>
                  <a:lnTo>
                    <a:pt x="21946" y="2649"/>
                  </a:lnTo>
                  <a:cubicBezTo>
                    <a:pt x="21503" y="2522"/>
                    <a:pt x="21313" y="2134"/>
                    <a:pt x="21534" y="1778"/>
                  </a:cubicBezTo>
                  <a:lnTo>
                    <a:pt x="22073" y="891"/>
                  </a:lnTo>
                  <a:lnTo>
                    <a:pt x="19009" y="68"/>
                  </a:lnTo>
                  <a:cubicBezTo>
                    <a:pt x="18837" y="22"/>
                    <a:pt x="18657" y="1"/>
                    <a:pt x="18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4459175" y="1890775"/>
              <a:ext cx="579325" cy="365925"/>
            </a:xfrm>
            <a:custGeom>
              <a:avLst/>
              <a:gdLst/>
              <a:ahLst/>
              <a:cxnLst/>
              <a:rect l="l" t="t" r="r" b="b"/>
              <a:pathLst>
                <a:path w="23173" h="14637" extrusionOk="0">
                  <a:moveTo>
                    <a:pt x="6823" y="0"/>
                  </a:moveTo>
                  <a:cubicBezTo>
                    <a:pt x="6293" y="0"/>
                    <a:pt x="5787" y="276"/>
                    <a:pt x="5502" y="744"/>
                  </a:cubicBezTo>
                  <a:lnTo>
                    <a:pt x="277" y="9349"/>
                  </a:lnTo>
                  <a:cubicBezTo>
                    <a:pt x="0" y="9793"/>
                    <a:pt x="238" y="10370"/>
                    <a:pt x="736" y="10505"/>
                  </a:cubicBezTo>
                  <a:lnTo>
                    <a:pt x="15945" y="14582"/>
                  </a:lnTo>
                  <a:cubicBezTo>
                    <a:pt x="16079" y="14619"/>
                    <a:pt x="16215" y="14637"/>
                    <a:pt x="16350" y="14637"/>
                  </a:cubicBezTo>
                  <a:cubicBezTo>
                    <a:pt x="16880" y="14637"/>
                    <a:pt x="17386" y="14361"/>
                    <a:pt x="17671" y="13893"/>
                  </a:cubicBezTo>
                  <a:lnTo>
                    <a:pt x="22904" y="5288"/>
                  </a:lnTo>
                  <a:cubicBezTo>
                    <a:pt x="23173" y="4845"/>
                    <a:pt x="22935" y="4267"/>
                    <a:pt x="22436" y="4132"/>
                  </a:cubicBezTo>
                  <a:lnTo>
                    <a:pt x="7228" y="55"/>
                  </a:lnTo>
                  <a:cubicBezTo>
                    <a:pt x="7094" y="18"/>
                    <a:pt x="6958" y="0"/>
                    <a:pt x="6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4384350" y="2207625"/>
              <a:ext cx="445350" cy="153400"/>
            </a:xfrm>
            <a:custGeom>
              <a:avLst/>
              <a:gdLst/>
              <a:ahLst/>
              <a:cxnLst/>
              <a:rect l="l" t="t" r="r" b="b"/>
              <a:pathLst>
                <a:path w="17814" h="6136" extrusionOk="0">
                  <a:moveTo>
                    <a:pt x="816" y="0"/>
                  </a:moveTo>
                  <a:lnTo>
                    <a:pt x="1" y="1346"/>
                  </a:lnTo>
                  <a:lnTo>
                    <a:pt x="16998" y="6136"/>
                  </a:lnTo>
                  <a:lnTo>
                    <a:pt x="17814" y="479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4344375" y="2272525"/>
              <a:ext cx="445350" cy="153425"/>
            </a:xfrm>
            <a:custGeom>
              <a:avLst/>
              <a:gdLst/>
              <a:ahLst/>
              <a:cxnLst/>
              <a:rect l="l" t="t" r="r" b="b"/>
              <a:pathLst>
                <a:path w="17814" h="6137" extrusionOk="0">
                  <a:moveTo>
                    <a:pt x="816" y="1"/>
                  </a:moveTo>
                  <a:lnTo>
                    <a:pt x="0" y="1347"/>
                  </a:lnTo>
                  <a:lnTo>
                    <a:pt x="16998" y="6136"/>
                  </a:lnTo>
                  <a:lnTo>
                    <a:pt x="17813" y="4799"/>
                  </a:lnTo>
                  <a:lnTo>
                    <a:pt x="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4304400" y="2337450"/>
              <a:ext cx="445350" cy="153425"/>
            </a:xfrm>
            <a:custGeom>
              <a:avLst/>
              <a:gdLst/>
              <a:ahLst/>
              <a:cxnLst/>
              <a:rect l="l" t="t" r="r" b="b"/>
              <a:pathLst>
                <a:path w="17814" h="6137" extrusionOk="0">
                  <a:moveTo>
                    <a:pt x="816" y="1"/>
                  </a:moveTo>
                  <a:lnTo>
                    <a:pt x="0" y="1347"/>
                  </a:lnTo>
                  <a:lnTo>
                    <a:pt x="16998" y="6136"/>
                  </a:lnTo>
                  <a:lnTo>
                    <a:pt x="17813" y="4798"/>
                  </a:lnTo>
                  <a:lnTo>
                    <a:pt x="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4264425" y="2402375"/>
              <a:ext cx="445125" cy="153400"/>
            </a:xfrm>
            <a:custGeom>
              <a:avLst/>
              <a:gdLst/>
              <a:ahLst/>
              <a:cxnLst/>
              <a:rect l="l" t="t" r="r" b="b"/>
              <a:pathLst>
                <a:path w="17805" h="6136" extrusionOk="0">
                  <a:moveTo>
                    <a:pt x="815" y="0"/>
                  </a:moveTo>
                  <a:lnTo>
                    <a:pt x="0" y="1346"/>
                  </a:lnTo>
                  <a:lnTo>
                    <a:pt x="16997" y="6136"/>
                  </a:lnTo>
                  <a:lnTo>
                    <a:pt x="17805" y="4798"/>
                  </a:lnTo>
                  <a:lnTo>
                    <a:pt x="8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4924875" y="1611550"/>
              <a:ext cx="103525" cy="101900"/>
            </a:xfrm>
            <a:custGeom>
              <a:avLst/>
              <a:gdLst/>
              <a:ahLst/>
              <a:cxnLst/>
              <a:rect l="l" t="t" r="r" b="b"/>
              <a:pathLst>
                <a:path w="4141" h="4076" extrusionOk="0">
                  <a:moveTo>
                    <a:pt x="1193" y="1"/>
                  </a:moveTo>
                  <a:cubicBezTo>
                    <a:pt x="960" y="1"/>
                    <a:pt x="726" y="68"/>
                    <a:pt x="531" y="204"/>
                  </a:cubicBezTo>
                  <a:cubicBezTo>
                    <a:pt x="175" y="441"/>
                    <a:pt x="1" y="821"/>
                    <a:pt x="1" y="1193"/>
                  </a:cubicBezTo>
                  <a:lnTo>
                    <a:pt x="1" y="3774"/>
                  </a:lnTo>
                  <a:cubicBezTo>
                    <a:pt x="1" y="3941"/>
                    <a:pt x="135" y="4075"/>
                    <a:pt x="301" y="4075"/>
                  </a:cubicBezTo>
                  <a:lnTo>
                    <a:pt x="2874" y="4075"/>
                  </a:lnTo>
                  <a:cubicBezTo>
                    <a:pt x="3254" y="4075"/>
                    <a:pt x="3634" y="3901"/>
                    <a:pt x="3872" y="3545"/>
                  </a:cubicBezTo>
                  <a:cubicBezTo>
                    <a:pt x="4141" y="3149"/>
                    <a:pt x="4141" y="2618"/>
                    <a:pt x="3872" y="2223"/>
                  </a:cubicBezTo>
                  <a:cubicBezTo>
                    <a:pt x="3603" y="1826"/>
                    <a:pt x="3064" y="1750"/>
                    <a:pt x="2692" y="1750"/>
                  </a:cubicBezTo>
                  <a:cubicBezTo>
                    <a:pt x="2462" y="1750"/>
                    <a:pt x="2296" y="1779"/>
                    <a:pt x="2296" y="1779"/>
                  </a:cubicBezTo>
                  <a:cubicBezTo>
                    <a:pt x="2296" y="1779"/>
                    <a:pt x="2494" y="631"/>
                    <a:pt x="1845" y="196"/>
                  </a:cubicBezTo>
                  <a:cubicBezTo>
                    <a:pt x="1653" y="66"/>
                    <a:pt x="1423" y="1"/>
                    <a:pt x="119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4470050" y="1404525"/>
              <a:ext cx="118375" cy="105350"/>
            </a:xfrm>
            <a:custGeom>
              <a:avLst/>
              <a:gdLst/>
              <a:ahLst/>
              <a:cxnLst/>
              <a:rect l="l" t="t" r="r" b="b"/>
              <a:pathLst>
                <a:path w="4735" h="4214" extrusionOk="0">
                  <a:moveTo>
                    <a:pt x="3493" y="1"/>
                  </a:moveTo>
                  <a:cubicBezTo>
                    <a:pt x="3434" y="1"/>
                    <a:pt x="3376" y="5"/>
                    <a:pt x="3318" y="14"/>
                  </a:cubicBezTo>
                  <a:cubicBezTo>
                    <a:pt x="2550" y="141"/>
                    <a:pt x="2249" y="1265"/>
                    <a:pt x="2249" y="1265"/>
                  </a:cubicBezTo>
                  <a:cubicBezTo>
                    <a:pt x="2249" y="1265"/>
                    <a:pt x="1685" y="873"/>
                    <a:pt x="1123" y="873"/>
                  </a:cubicBezTo>
                  <a:cubicBezTo>
                    <a:pt x="952" y="873"/>
                    <a:pt x="781" y="909"/>
                    <a:pt x="626" y="1003"/>
                  </a:cubicBezTo>
                  <a:cubicBezTo>
                    <a:pt x="222" y="1249"/>
                    <a:pt x="1" y="1732"/>
                    <a:pt x="72" y="2199"/>
                  </a:cubicBezTo>
                  <a:cubicBezTo>
                    <a:pt x="143" y="2626"/>
                    <a:pt x="412" y="2943"/>
                    <a:pt x="753" y="3101"/>
                  </a:cubicBezTo>
                  <a:lnTo>
                    <a:pt x="3088" y="4186"/>
                  </a:lnTo>
                  <a:cubicBezTo>
                    <a:pt x="3130" y="4205"/>
                    <a:pt x="3173" y="4214"/>
                    <a:pt x="3216" y="4214"/>
                  </a:cubicBezTo>
                  <a:cubicBezTo>
                    <a:pt x="3332" y="4214"/>
                    <a:pt x="3440" y="4146"/>
                    <a:pt x="3492" y="4036"/>
                  </a:cubicBezTo>
                  <a:lnTo>
                    <a:pt x="4577" y="1700"/>
                  </a:lnTo>
                  <a:cubicBezTo>
                    <a:pt x="4735" y="1352"/>
                    <a:pt x="4735" y="940"/>
                    <a:pt x="4513" y="568"/>
                  </a:cubicBezTo>
                  <a:cubicBezTo>
                    <a:pt x="4298" y="215"/>
                    <a:pt x="3901" y="1"/>
                    <a:pt x="349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4238675" y="1619400"/>
              <a:ext cx="167075" cy="158250"/>
            </a:xfrm>
            <a:custGeom>
              <a:avLst/>
              <a:gdLst/>
              <a:ahLst/>
              <a:cxnLst/>
              <a:rect l="l" t="t" r="r" b="b"/>
              <a:pathLst>
                <a:path w="6683" h="6330" extrusionOk="0">
                  <a:moveTo>
                    <a:pt x="4809" y="0"/>
                  </a:moveTo>
                  <a:cubicBezTo>
                    <a:pt x="4532" y="0"/>
                    <a:pt x="4254" y="63"/>
                    <a:pt x="3999" y="191"/>
                  </a:cubicBezTo>
                  <a:cubicBezTo>
                    <a:pt x="2946" y="729"/>
                    <a:pt x="3033" y="2494"/>
                    <a:pt x="3033" y="2494"/>
                  </a:cubicBezTo>
                  <a:cubicBezTo>
                    <a:pt x="3033" y="2494"/>
                    <a:pt x="2550" y="2347"/>
                    <a:pt x="1983" y="2347"/>
                  </a:cubicBezTo>
                  <a:cubicBezTo>
                    <a:pt x="1489" y="2347"/>
                    <a:pt x="932" y="2458"/>
                    <a:pt x="571" y="2874"/>
                  </a:cubicBezTo>
                  <a:cubicBezTo>
                    <a:pt x="96" y="3421"/>
                    <a:pt x="1" y="4228"/>
                    <a:pt x="333" y="4869"/>
                  </a:cubicBezTo>
                  <a:cubicBezTo>
                    <a:pt x="626" y="5447"/>
                    <a:pt x="1165" y="5780"/>
                    <a:pt x="1735" y="5851"/>
                  </a:cubicBezTo>
                  <a:lnTo>
                    <a:pt x="5622" y="6326"/>
                  </a:lnTo>
                  <a:cubicBezTo>
                    <a:pt x="5642" y="6329"/>
                    <a:pt x="5662" y="6330"/>
                    <a:pt x="5681" y="6330"/>
                  </a:cubicBezTo>
                  <a:cubicBezTo>
                    <a:pt x="5910" y="6330"/>
                    <a:pt x="6107" y="6164"/>
                    <a:pt x="6136" y="5930"/>
                  </a:cubicBezTo>
                  <a:lnTo>
                    <a:pt x="6611" y="2035"/>
                  </a:lnTo>
                  <a:cubicBezTo>
                    <a:pt x="6683" y="1473"/>
                    <a:pt x="6485" y="871"/>
                    <a:pt x="5994" y="444"/>
                  </a:cubicBezTo>
                  <a:cubicBezTo>
                    <a:pt x="5662" y="151"/>
                    <a:pt x="5237" y="0"/>
                    <a:pt x="4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601675" y="1922600"/>
              <a:ext cx="393100" cy="357500"/>
            </a:xfrm>
            <a:custGeom>
              <a:avLst/>
              <a:gdLst/>
              <a:ahLst/>
              <a:cxnLst/>
              <a:rect l="l" t="t" r="r" b="b"/>
              <a:pathLst>
                <a:path w="15724" h="14300" extrusionOk="0">
                  <a:moveTo>
                    <a:pt x="7853" y="0"/>
                  </a:moveTo>
                  <a:cubicBezTo>
                    <a:pt x="4612" y="0"/>
                    <a:pt x="1676" y="2221"/>
                    <a:pt x="903" y="5511"/>
                  </a:cubicBezTo>
                  <a:cubicBezTo>
                    <a:pt x="0" y="9359"/>
                    <a:pt x="2383" y="13198"/>
                    <a:pt x="6223" y="14109"/>
                  </a:cubicBezTo>
                  <a:cubicBezTo>
                    <a:pt x="6773" y="14238"/>
                    <a:pt x="7323" y="14300"/>
                    <a:pt x="7865" y="14300"/>
                  </a:cubicBezTo>
                  <a:cubicBezTo>
                    <a:pt x="11111" y="14300"/>
                    <a:pt x="14047" y="12078"/>
                    <a:pt x="14821" y="8781"/>
                  </a:cubicBezTo>
                  <a:cubicBezTo>
                    <a:pt x="15723" y="4941"/>
                    <a:pt x="13340" y="1094"/>
                    <a:pt x="9493" y="191"/>
                  </a:cubicBezTo>
                  <a:cubicBezTo>
                    <a:pt x="8943" y="62"/>
                    <a:pt x="8394" y="0"/>
                    <a:pt x="7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4684400" y="1991475"/>
              <a:ext cx="237325" cy="220350"/>
            </a:xfrm>
            <a:custGeom>
              <a:avLst/>
              <a:gdLst/>
              <a:ahLst/>
              <a:cxnLst/>
              <a:rect l="l" t="t" r="r" b="b"/>
              <a:pathLst>
                <a:path w="9493" h="8814" extrusionOk="0">
                  <a:moveTo>
                    <a:pt x="4633" y="0"/>
                  </a:moveTo>
                  <a:cubicBezTo>
                    <a:pt x="2634" y="0"/>
                    <a:pt x="830" y="1371"/>
                    <a:pt x="349" y="3397"/>
                  </a:cubicBezTo>
                  <a:cubicBezTo>
                    <a:pt x="1" y="4886"/>
                    <a:pt x="452" y="6366"/>
                    <a:pt x="1418" y="7403"/>
                  </a:cubicBezTo>
                  <a:lnTo>
                    <a:pt x="784" y="8488"/>
                  </a:lnTo>
                  <a:lnTo>
                    <a:pt x="2194" y="8076"/>
                  </a:lnTo>
                  <a:cubicBezTo>
                    <a:pt x="2621" y="8353"/>
                    <a:pt x="3104" y="8575"/>
                    <a:pt x="3634" y="8694"/>
                  </a:cubicBezTo>
                  <a:cubicBezTo>
                    <a:pt x="3975" y="8775"/>
                    <a:pt x="4316" y="8813"/>
                    <a:pt x="4652" y="8813"/>
                  </a:cubicBezTo>
                  <a:cubicBezTo>
                    <a:pt x="6647" y="8813"/>
                    <a:pt x="8456" y="7443"/>
                    <a:pt x="8931" y="5416"/>
                  </a:cubicBezTo>
                  <a:cubicBezTo>
                    <a:pt x="9493" y="3041"/>
                    <a:pt x="8020" y="674"/>
                    <a:pt x="5653" y="120"/>
                  </a:cubicBezTo>
                  <a:cubicBezTo>
                    <a:pt x="5311" y="39"/>
                    <a:pt x="4970" y="0"/>
                    <a:pt x="4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4814825" y="1999650"/>
              <a:ext cx="146700" cy="133400"/>
            </a:xfrm>
            <a:custGeom>
              <a:avLst/>
              <a:gdLst/>
              <a:ahLst/>
              <a:cxnLst/>
              <a:rect l="l" t="t" r="r" b="b"/>
              <a:pathLst>
                <a:path w="5868" h="5336" extrusionOk="0">
                  <a:moveTo>
                    <a:pt x="2940" y="0"/>
                  </a:moveTo>
                  <a:cubicBezTo>
                    <a:pt x="1728" y="0"/>
                    <a:pt x="626" y="828"/>
                    <a:pt x="341" y="2057"/>
                  </a:cubicBezTo>
                  <a:cubicBezTo>
                    <a:pt x="1" y="3490"/>
                    <a:pt x="895" y="4931"/>
                    <a:pt x="2328" y="5263"/>
                  </a:cubicBezTo>
                  <a:cubicBezTo>
                    <a:pt x="2534" y="5312"/>
                    <a:pt x="2740" y="5336"/>
                    <a:pt x="2943" y="5336"/>
                  </a:cubicBezTo>
                  <a:cubicBezTo>
                    <a:pt x="4150" y="5336"/>
                    <a:pt x="5243" y="4503"/>
                    <a:pt x="5535" y="3276"/>
                  </a:cubicBezTo>
                  <a:cubicBezTo>
                    <a:pt x="5867" y="1843"/>
                    <a:pt x="4980" y="410"/>
                    <a:pt x="3547" y="70"/>
                  </a:cubicBezTo>
                  <a:cubicBezTo>
                    <a:pt x="3344" y="23"/>
                    <a:pt x="3141" y="0"/>
                    <a:pt x="29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4864218" y="2028300"/>
              <a:ext cx="47925" cy="65400"/>
            </a:xfrm>
            <a:custGeom>
              <a:avLst/>
              <a:gdLst/>
              <a:ahLst/>
              <a:cxnLst/>
              <a:rect l="l" t="t" r="r" b="b"/>
              <a:pathLst>
                <a:path w="1917" h="2616" extrusionOk="0">
                  <a:moveTo>
                    <a:pt x="1025" y="428"/>
                  </a:moveTo>
                  <a:cubicBezTo>
                    <a:pt x="1062" y="428"/>
                    <a:pt x="1101" y="433"/>
                    <a:pt x="1140" y="444"/>
                  </a:cubicBezTo>
                  <a:cubicBezTo>
                    <a:pt x="1267" y="468"/>
                    <a:pt x="1354" y="531"/>
                    <a:pt x="1410" y="618"/>
                  </a:cubicBezTo>
                  <a:cubicBezTo>
                    <a:pt x="1457" y="713"/>
                    <a:pt x="1473" y="824"/>
                    <a:pt x="1441" y="959"/>
                  </a:cubicBezTo>
                  <a:cubicBezTo>
                    <a:pt x="1410" y="1077"/>
                    <a:pt x="1354" y="1172"/>
                    <a:pt x="1267" y="1228"/>
                  </a:cubicBezTo>
                  <a:cubicBezTo>
                    <a:pt x="1215" y="1264"/>
                    <a:pt x="1153" y="1284"/>
                    <a:pt x="1083" y="1284"/>
                  </a:cubicBezTo>
                  <a:cubicBezTo>
                    <a:pt x="1046" y="1284"/>
                    <a:pt x="1007" y="1278"/>
                    <a:pt x="966" y="1267"/>
                  </a:cubicBezTo>
                  <a:cubicBezTo>
                    <a:pt x="824" y="1236"/>
                    <a:pt x="729" y="1172"/>
                    <a:pt x="681" y="1085"/>
                  </a:cubicBezTo>
                  <a:cubicBezTo>
                    <a:pt x="626" y="990"/>
                    <a:pt x="618" y="887"/>
                    <a:pt x="650" y="761"/>
                  </a:cubicBezTo>
                  <a:cubicBezTo>
                    <a:pt x="673" y="642"/>
                    <a:pt x="737" y="547"/>
                    <a:pt x="824" y="492"/>
                  </a:cubicBezTo>
                  <a:cubicBezTo>
                    <a:pt x="882" y="449"/>
                    <a:pt x="950" y="428"/>
                    <a:pt x="1025" y="428"/>
                  </a:cubicBezTo>
                  <a:close/>
                  <a:moveTo>
                    <a:pt x="965" y="0"/>
                  </a:moveTo>
                  <a:cubicBezTo>
                    <a:pt x="811" y="0"/>
                    <a:pt x="674" y="39"/>
                    <a:pt x="555" y="112"/>
                  </a:cubicBezTo>
                  <a:cubicBezTo>
                    <a:pt x="372" y="222"/>
                    <a:pt x="246" y="404"/>
                    <a:pt x="190" y="658"/>
                  </a:cubicBezTo>
                  <a:cubicBezTo>
                    <a:pt x="151" y="832"/>
                    <a:pt x="151" y="982"/>
                    <a:pt x="190" y="1117"/>
                  </a:cubicBezTo>
                  <a:cubicBezTo>
                    <a:pt x="230" y="1252"/>
                    <a:pt x="301" y="1362"/>
                    <a:pt x="404" y="1449"/>
                  </a:cubicBezTo>
                  <a:cubicBezTo>
                    <a:pt x="507" y="1537"/>
                    <a:pt x="634" y="1600"/>
                    <a:pt x="776" y="1632"/>
                  </a:cubicBezTo>
                  <a:cubicBezTo>
                    <a:pt x="841" y="1650"/>
                    <a:pt x="903" y="1658"/>
                    <a:pt x="964" y="1658"/>
                  </a:cubicBezTo>
                  <a:cubicBezTo>
                    <a:pt x="1008" y="1658"/>
                    <a:pt x="1050" y="1654"/>
                    <a:pt x="1093" y="1647"/>
                  </a:cubicBezTo>
                  <a:cubicBezTo>
                    <a:pt x="1196" y="1624"/>
                    <a:pt x="1283" y="1584"/>
                    <a:pt x="1354" y="1529"/>
                  </a:cubicBezTo>
                  <a:lnTo>
                    <a:pt x="1354" y="1529"/>
                  </a:lnTo>
                  <a:cubicBezTo>
                    <a:pt x="1291" y="1806"/>
                    <a:pt x="1212" y="1996"/>
                    <a:pt x="1117" y="2091"/>
                  </a:cubicBezTo>
                  <a:cubicBezTo>
                    <a:pt x="1052" y="2167"/>
                    <a:pt x="970" y="2209"/>
                    <a:pt x="873" y="2209"/>
                  </a:cubicBezTo>
                  <a:cubicBezTo>
                    <a:pt x="840" y="2209"/>
                    <a:pt x="805" y="2204"/>
                    <a:pt x="768" y="2194"/>
                  </a:cubicBezTo>
                  <a:cubicBezTo>
                    <a:pt x="665" y="2170"/>
                    <a:pt x="586" y="2122"/>
                    <a:pt x="531" y="2059"/>
                  </a:cubicBezTo>
                  <a:cubicBezTo>
                    <a:pt x="475" y="1988"/>
                    <a:pt x="452" y="1901"/>
                    <a:pt x="460" y="1798"/>
                  </a:cubicBezTo>
                  <a:lnTo>
                    <a:pt x="16" y="1695"/>
                  </a:lnTo>
                  <a:lnTo>
                    <a:pt x="16" y="1695"/>
                  </a:lnTo>
                  <a:cubicBezTo>
                    <a:pt x="0" y="1822"/>
                    <a:pt x="8" y="1948"/>
                    <a:pt x="40" y="2067"/>
                  </a:cubicBezTo>
                  <a:cubicBezTo>
                    <a:pt x="80" y="2186"/>
                    <a:pt x="151" y="2297"/>
                    <a:pt x="254" y="2384"/>
                  </a:cubicBezTo>
                  <a:cubicBezTo>
                    <a:pt x="357" y="2479"/>
                    <a:pt x="491" y="2542"/>
                    <a:pt x="657" y="2582"/>
                  </a:cubicBezTo>
                  <a:cubicBezTo>
                    <a:pt x="747" y="2605"/>
                    <a:pt x="831" y="2615"/>
                    <a:pt x="908" y="2615"/>
                  </a:cubicBezTo>
                  <a:cubicBezTo>
                    <a:pt x="1017" y="2615"/>
                    <a:pt x="1113" y="2595"/>
                    <a:pt x="1196" y="2558"/>
                  </a:cubicBezTo>
                  <a:cubicBezTo>
                    <a:pt x="1346" y="2487"/>
                    <a:pt x="1465" y="2368"/>
                    <a:pt x="1560" y="2186"/>
                  </a:cubicBezTo>
                  <a:cubicBezTo>
                    <a:pt x="1655" y="2012"/>
                    <a:pt x="1742" y="1774"/>
                    <a:pt x="1805" y="1481"/>
                  </a:cubicBezTo>
                  <a:cubicBezTo>
                    <a:pt x="1908" y="1069"/>
                    <a:pt x="1916" y="737"/>
                    <a:pt x="1829" y="499"/>
                  </a:cubicBezTo>
                  <a:cubicBezTo>
                    <a:pt x="1742" y="262"/>
                    <a:pt x="1544" y="112"/>
                    <a:pt x="1220" y="32"/>
                  </a:cubicBezTo>
                  <a:cubicBezTo>
                    <a:pt x="1130" y="11"/>
                    <a:pt x="1045"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4069650" y="2391025"/>
              <a:ext cx="399250" cy="233050"/>
            </a:xfrm>
            <a:custGeom>
              <a:avLst/>
              <a:gdLst/>
              <a:ahLst/>
              <a:cxnLst/>
              <a:rect l="l" t="t" r="r" b="b"/>
              <a:pathLst>
                <a:path w="15970" h="9322" extrusionOk="0">
                  <a:moveTo>
                    <a:pt x="11546" y="0"/>
                  </a:moveTo>
                  <a:cubicBezTo>
                    <a:pt x="10432" y="0"/>
                    <a:pt x="9230" y="220"/>
                    <a:pt x="8108" y="565"/>
                  </a:cubicBezTo>
                  <a:cubicBezTo>
                    <a:pt x="6984" y="921"/>
                    <a:pt x="6524" y="1808"/>
                    <a:pt x="5582" y="2513"/>
                  </a:cubicBezTo>
                  <a:cubicBezTo>
                    <a:pt x="4577" y="3273"/>
                    <a:pt x="3548" y="4017"/>
                    <a:pt x="2463" y="4650"/>
                  </a:cubicBezTo>
                  <a:cubicBezTo>
                    <a:pt x="1791" y="5036"/>
                    <a:pt x="931" y="5572"/>
                    <a:pt x="117" y="5572"/>
                  </a:cubicBezTo>
                  <a:cubicBezTo>
                    <a:pt x="78" y="5572"/>
                    <a:pt x="40" y="5571"/>
                    <a:pt x="1" y="5569"/>
                  </a:cubicBezTo>
                  <a:lnTo>
                    <a:pt x="1" y="5569"/>
                  </a:lnTo>
                  <a:lnTo>
                    <a:pt x="7451" y="9321"/>
                  </a:lnTo>
                  <a:cubicBezTo>
                    <a:pt x="8614" y="8347"/>
                    <a:pt x="9636" y="7350"/>
                    <a:pt x="10974" y="6669"/>
                  </a:cubicBezTo>
                  <a:cubicBezTo>
                    <a:pt x="12375" y="5949"/>
                    <a:pt x="13578" y="4927"/>
                    <a:pt x="15043" y="4294"/>
                  </a:cubicBezTo>
                  <a:cubicBezTo>
                    <a:pt x="15367" y="4152"/>
                    <a:pt x="15732" y="3985"/>
                    <a:pt x="15874" y="3653"/>
                  </a:cubicBezTo>
                  <a:cubicBezTo>
                    <a:pt x="15969" y="3431"/>
                    <a:pt x="15945" y="3170"/>
                    <a:pt x="15898" y="2932"/>
                  </a:cubicBezTo>
                  <a:cubicBezTo>
                    <a:pt x="15724" y="2077"/>
                    <a:pt x="15296" y="1254"/>
                    <a:pt x="14584" y="763"/>
                  </a:cubicBezTo>
                  <a:cubicBezTo>
                    <a:pt x="14053" y="383"/>
                    <a:pt x="13396" y="217"/>
                    <a:pt x="12755" y="98"/>
                  </a:cubicBezTo>
                  <a:cubicBezTo>
                    <a:pt x="12370" y="31"/>
                    <a:pt x="11964" y="0"/>
                    <a:pt x="11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4184650" y="2480525"/>
              <a:ext cx="335575" cy="233200"/>
            </a:xfrm>
            <a:custGeom>
              <a:avLst/>
              <a:gdLst/>
              <a:ahLst/>
              <a:cxnLst/>
              <a:rect l="l" t="t" r="r" b="b"/>
              <a:pathLst>
                <a:path w="13423" h="9328" extrusionOk="0">
                  <a:moveTo>
                    <a:pt x="10891" y="1"/>
                  </a:moveTo>
                  <a:cubicBezTo>
                    <a:pt x="10874" y="1"/>
                    <a:pt x="10856" y="1"/>
                    <a:pt x="10839" y="2"/>
                  </a:cubicBezTo>
                  <a:cubicBezTo>
                    <a:pt x="8820" y="49"/>
                    <a:pt x="7086" y="334"/>
                    <a:pt x="5242" y="1221"/>
                  </a:cubicBezTo>
                  <a:cubicBezTo>
                    <a:pt x="3460" y="2084"/>
                    <a:pt x="1814" y="3200"/>
                    <a:pt x="1" y="3999"/>
                  </a:cubicBezTo>
                  <a:lnTo>
                    <a:pt x="6579" y="9327"/>
                  </a:lnTo>
                  <a:cubicBezTo>
                    <a:pt x="6579" y="9327"/>
                    <a:pt x="10696" y="5702"/>
                    <a:pt x="12454" y="3762"/>
                  </a:cubicBezTo>
                  <a:cubicBezTo>
                    <a:pt x="12675" y="3517"/>
                    <a:pt x="12905" y="3255"/>
                    <a:pt x="13008" y="2931"/>
                  </a:cubicBezTo>
                  <a:cubicBezTo>
                    <a:pt x="13422" y="1539"/>
                    <a:pt x="12269" y="1"/>
                    <a:pt x="10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4183475" y="2474550"/>
              <a:ext cx="284025" cy="109150"/>
            </a:xfrm>
            <a:custGeom>
              <a:avLst/>
              <a:gdLst/>
              <a:ahLst/>
              <a:cxnLst/>
              <a:rect l="l" t="t" r="r" b="b"/>
              <a:pathLst>
                <a:path w="11361" h="4366" extrusionOk="0">
                  <a:moveTo>
                    <a:pt x="9984" y="0"/>
                  </a:moveTo>
                  <a:cubicBezTo>
                    <a:pt x="8553" y="0"/>
                    <a:pt x="6797" y="478"/>
                    <a:pt x="5225" y="1349"/>
                  </a:cubicBezTo>
                  <a:cubicBezTo>
                    <a:pt x="4813" y="1571"/>
                    <a:pt x="4402" y="1808"/>
                    <a:pt x="3990" y="2038"/>
                  </a:cubicBezTo>
                  <a:cubicBezTo>
                    <a:pt x="2700" y="2766"/>
                    <a:pt x="1370" y="3510"/>
                    <a:pt x="0" y="4120"/>
                  </a:cubicBezTo>
                  <a:lnTo>
                    <a:pt x="103" y="4365"/>
                  </a:lnTo>
                  <a:cubicBezTo>
                    <a:pt x="1488" y="3748"/>
                    <a:pt x="2826" y="2996"/>
                    <a:pt x="4117" y="2267"/>
                  </a:cubicBezTo>
                  <a:cubicBezTo>
                    <a:pt x="4528" y="2038"/>
                    <a:pt x="4940" y="1808"/>
                    <a:pt x="5352" y="1578"/>
                  </a:cubicBezTo>
                  <a:cubicBezTo>
                    <a:pt x="6890" y="733"/>
                    <a:pt x="8597" y="262"/>
                    <a:pt x="9977" y="262"/>
                  </a:cubicBezTo>
                  <a:cubicBezTo>
                    <a:pt x="10459" y="262"/>
                    <a:pt x="10901" y="320"/>
                    <a:pt x="11282" y="438"/>
                  </a:cubicBezTo>
                  <a:lnTo>
                    <a:pt x="11361" y="185"/>
                  </a:lnTo>
                  <a:cubicBezTo>
                    <a:pt x="10958" y="61"/>
                    <a:pt x="10491" y="0"/>
                    <a:pt x="9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3540025" y="2133775"/>
              <a:ext cx="1027825" cy="1140450"/>
            </a:xfrm>
            <a:custGeom>
              <a:avLst/>
              <a:gdLst/>
              <a:ahLst/>
              <a:cxnLst/>
              <a:rect l="l" t="t" r="r" b="b"/>
              <a:pathLst>
                <a:path w="41113" h="45618" extrusionOk="0">
                  <a:moveTo>
                    <a:pt x="35288" y="0"/>
                  </a:moveTo>
                  <a:cubicBezTo>
                    <a:pt x="34725" y="0"/>
                    <a:pt x="34100" y="343"/>
                    <a:pt x="33702" y="722"/>
                  </a:cubicBezTo>
                  <a:cubicBezTo>
                    <a:pt x="30464" y="3809"/>
                    <a:pt x="27092" y="5179"/>
                    <a:pt x="24234" y="7989"/>
                  </a:cubicBezTo>
                  <a:cubicBezTo>
                    <a:pt x="22310" y="9874"/>
                    <a:pt x="18763" y="13943"/>
                    <a:pt x="16942" y="15930"/>
                  </a:cubicBezTo>
                  <a:cubicBezTo>
                    <a:pt x="14575" y="18503"/>
                    <a:pt x="3207" y="35286"/>
                    <a:pt x="0" y="38224"/>
                  </a:cubicBezTo>
                  <a:lnTo>
                    <a:pt x="18011" y="45618"/>
                  </a:lnTo>
                  <a:cubicBezTo>
                    <a:pt x="18011" y="45618"/>
                    <a:pt x="22785" y="39356"/>
                    <a:pt x="24226" y="38754"/>
                  </a:cubicBezTo>
                  <a:cubicBezTo>
                    <a:pt x="25683" y="38152"/>
                    <a:pt x="27021" y="36925"/>
                    <a:pt x="28081" y="35746"/>
                  </a:cubicBezTo>
                  <a:cubicBezTo>
                    <a:pt x="29594" y="34059"/>
                    <a:pt x="30654" y="32017"/>
                    <a:pt x="31945" y="30148"/>
                  </a:cubicBezTo>
                  <a:cubicBezTo>
                    <a:pt x="32832" y="28866"/>
                    <a:pt x="33821" y="27663"/>
                    <a:pt x="34906" y="26554"/>
                  </a:cubicBezTo>
                  <a:cubicBezTo>
                    <a:pt x="35268" y="27184"/>
                    <a:pt x="35928" y="27708"/>
                    <a:pt x="36632" y="27708"/>
                  </a:cubicBezTo>
                  <a:cubicBezTo>
                    <a:pt x="36697" y="27708"/>
                    <a:pt x="36763" y="27704"/>
                    <a:pt x="36830" y="27694"/>
                  </a:cubicBezTo>
                  <a:cubicBezTo>
                    <a:pt x="37780" y="27560"/>
                    <a:pt x="38334" y="26586"/>
                    <a:pt x="38753" y="25715"/>
                  </a:cubicBezTo>
                  <a:cubicBezTo>
                    <a:pt x="39244" y="24710"/>
                    <a:pt x="39965" y="23878"/>
                    <a:pt x="40503" y="22897"/>
                  </a:cubicBezTo>
                  <a:cubicBezTo>
                    <a:pt x="40590" y="22738"/>
                    <a:pt x="40677" y="22580"/>
                    <a:pt x="40733" y="22414"/>
                  </a:cubicBezTo>
                  <a:cubicBezTo>
                    <a:pt x="41113" y="21210"/>
                    <a:pt x="40669" y="19366"/>
                    <a:pt x="40012" y="18337"/>
                  </a:cubicBezTo>
                  <a:cubicBezTo>
                    <a:pt x="39595" y="17681"/>
                    <a:pt x="38876" y="17159"/>
                    <a:pt x="38114" y="17159"/>
                  </a:cubicBezTo>
                  <a:cubicBezTo>
                    <a:pt x="38066" y="17159"/>
                    <a:pt x="38018" y="17161"/>
                    <a:pt x="37970" y="17165"/>
                  </a:cubicBezTo>
                  <a:cubicBezTo>
                    <a:pt x="37392" y="17212"/>
                    <a:pt x="36885" y="17545"/>
                    <a:pt x="36418" y="17893"/>
                  </a:cubicBezTo>
                  <a:cubicBezTo>
                    <a:pt x="34367" y="19421"/>
                    <a:pt x="33607" y="20284"/>
                    <a:pt x="31280" y="21567"/>
                  </a:cubicBezTo>
                  <a:lnTo>
                    <a:pt x="24907" y="16516"/>
                  </a:lnTo>
                  <a:cubicBezTo>
                    <a:pt x="26617" y="14449"/>
                    <a:pt x="28161" y="12130"/>
                    <a:pt x="30528" y="9652"/>
                  </a:cubicBezTo>
                  <a:cubicBezTo>
                    <a:pt x="31557" y="8567"/>
                    <a:pt x="33750" y="7126"/>
                    <a:pt x="34494" y="6216"/>
                  </a:cubicBezTo>
                  <a:cubicBezTo>
                    <a:pt x="35547" y="4941"/>
                    <a:pt x="36663" y="3485"/>
                    <a:pt x="36560" y="1822"/>
                  </a:cubicBezTo>
                  <a:cubicBezTo>
                    <a:pt x="36521" y="1221"/>
                    <a:pt x="36323" y="373"/>
                    <a:pt x="35792" y="112"/>
                  </a:cubicBezTo>
                  <a:cubicBezTo>
                    <a:pt x="35637" y="34"/>
                    <a:pt x="35465" y="0"/>
                    <a:pt x="35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4320425" y="2559350"/>
              <a:ext cx="222675" cy="116375"/>
            </a:xfrm>
            <a:custGeom>
              <a:avLst/>
              <a:gdLst/>
              <a:ahLst/>
              <a:cxnLst/>
              <a:rect l="l" t="t" r="r" b="b"/>
              <a:pathLst>
                <a:path w="8907" h="4655" extrusionOk="0">
                  <a:moveTo>
                    <a:pt x="6892" y="0"/>
                  </a:moveTo>
                  <a:cubicBezTo>
                    <a:pt x="6841" y="0"/>
                    <a:pt x="6789" y="3"/>
                    <a:pt x="6738" y="7"/>
                  </a:cubicBezTo>
                  <a:cubicBezTo>
                    <a:pt x="6120" y="63"/>
                    <a:pt x="5582" y="427"/>
                    <a:pt x="5123" y="767"/>
                  </a:cubicBezTo>
                  <a:cubicBezTo>
                    <a:pt x="4497" y="1234"/>
                    <a:pt x="3975" y="1646"/>
                    <a:pt x="3516" y="2018"/>
                  </a:cubicBezTo>
                  <a:cubicBezTo>
                    <a:pt x="2447" y="2865"/>
                    <a:pt x="1600" y="3546"/>
                    <a:pt x="1" y="4425"/>
                  </a:cubicBezTo>
                  <a:lnTo>
                    <a:pt x="127" y="4654"/>
                  </a:lnTo>
                  <a:cubicBezTo>
                    <a:pt x="1750" y="3760"/>
                    <a:pt x="2597" y="3079"/>
                    <a:pt x="3682" y="2224"/>
                  </a:cubicBezTo>
                  <a:cubicBezTo>
                    <a:pt x="4157" y="1836"/>
                    <a:pt x="4656" y="1440"/>
                    <a:pt x="5281" y="973"/>
                  </a:cubicBezTo>
                  <a:cubicBezTo>
                    <a:pt x="5709" y="664"/>
                    <a:pt x="6207" y="324"/>
                    <a:pt x="6761" y="269"/>
                  </a:cubicBezTo>
                  <a:cubicBezTo>
                    <a:pt x="6802" y="265"/>
                    <a:pt x="6842" y="264"/>
                    <a:pt x="6883" y="264"/>
                  </a:cubicBezTo>
                  <a:cubicBezTo>
                    <a:pt x="7551" y="264"/>
                    <a:pt x="8245" y="691"/>
                    <a:pt x="8685" y="1385"/>
                  </a:cubicBezTo>
                  <a:lnTo>
                    <a:pt x="8907" y="1250"/>
                  </a:lnTo>
                  <a:cubicBezTo>
                    <a:pt x="8418" y="480"/>
                    <a:pt x="7645" y="0"/>
                    <a:pt x="6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4410275" y="2700050"/>
              <a:ext cx="100375" cy="99775"/>
            </a:xfrm>
            <a:custGeom>
              <a:avLst/>
              <a:gdLst/>
              <a:ahLst/>
              <a:cxnLst/>
              <a:rect l="l" t="t" r="r" b="b"/>
              <a:pathLst>
                <a:path w="4015" h="3991" extrusionOk="0">
                  <a:moveTo>
                    <a:pt x="3872" y="0"/>
                  </a:moveTo>
                  <a:cubicBezTo>
                    <a:pt x="2708" y="760"/>
                    <a:pt x="112" y="3689"/>
                    <a:pt x="1" y="3816"/>
                  </a:cubicBezTo>
                  <a:lnTo>
                    <a:pt x="199" y="3990"/>
                  </a:lnTo>
                  <a:cubicBezTo>
                    <a:pt x="222" y="3959"/>
                    <a:pt x="2882" y="958"/>
                    <a:pt x="4015" y="222"/>
                  </a:cubicBezTo>
                  <a:lnTo>
                    <a:pt x="3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4065500" y="2402575"/>
              <a:ext cx="210825" cy="118775"/>
            </a:xfrm>
            <a:custGeom>
              <a:avLst/>
              <a:gdLst/>
              <a:ahLst/>
              <a:cxnLst/>
              <a:rect l="l" t="t" r="r" b="b"/>
              <a:pathLst>
                <a:path w="8433" h="4751" extrusionOk="0">
                  <a:moveTo>
                    <a:pt x="8353" y="0"/>
                  </a:moveTo>
                  <a:cubicBezTo>
                    <a:pt x="7632" y="238"/>
                    <a:pt x="6263" y="1101"/>
                    <a:pt x="5724" y="1489"/>
                  </a:cubicBezTo>
                  <a:cubicBezTo>
                    <a:pt x="4767" y="2177"/>
                    <a:pt x="3777" y="2676"/>
                    <a:pt x="2732" y="3215"/>
                  </a:cubicBezTo>
                  <a:lnTo>
                    <a:pt x="2368" y="3397"/>
                  </a:lnTo>
                  <a:cubicBezTo>
                    <a:pt x="2067" y="3555"/>
                    <a:pt x="1829" y="3690"/>
                    <a:pt x="1616" y="3808"/>
                  </a:cubicBezTo>
                  <a:cubicBezTo>
                    <a:pt x="1117" y="4101"/>
                    <a:pt x="753" y="4315"/>
                    <a:pt x="1" y="4497"/>
                  </a:cubicBezTo>
                  <a:lnTo>
                    <a:pt x="64" y="4750"/>
                  </a:lnTo>
                  <a:cubicBezTo>
                    <a:pt x="848" y="4560"/>
                    <a:pt x="1244" y="4331"/>
                    <a:pt x="1750" y="4038"/>
                  </a:cubicBezTo>
                  <a:cubicBezTo>
                    <a:pt x="1956" y="3919"/>
                    <a:pt x="2194" y="3785"/>
                    <a:pt x="2487" y="3634"/>
                  </a:cubicBezTo>
                  <a:lnTo>
                    <a:pt x="2851" y="3452"/>
                  </a:lnTo>
                  <a:cubicBezTo>
                    <a:pt x="3912" y="2914"/>
                    <a:pt x="4909" y="2399"/>
                    <a:pt x="5883" y="1702"/>
                  </a:cubicBezTo>
                  <a:cubicBezTo>
                    <a:pt x="6413" y="1322"/>
                    <a:pt x="7743" y="483"/>
                    <a:pt x="8432" y="254"/>
                  </a:cubicBezTo>
                  <a:lnTo>
                    <a:pt x="8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4611175" y="2604650"/>
              <a:ext cx="260475" cy="260475"/>
            </a:xfrm>
            <a:custGeom>
              <a:avLst/>
              <a:gdLst/>
              <a:ahLst/>
              <a:cxnLst/>
              <a:rect l="l" t="t" r="r" b="b"/>
              <a:pathLst>
                <a:path w="10419" h="10419" extrusionOk="0">
                  <a:moveTo>
                    <a:pt x="5210" y="0"/>
                  </a:moveTo>
                  <a:cubicBezTo>
                    <a:pt x="2328" y="0"/>
                    <a:pt x="0" y="2328"/>
                    <a:pt x="0" y="5210"/>
                  </a:cubicBezTo>
                  <a:cubicBezTo>
                    <a:pt x="0" y="8083"/>
                    <a:pt x="2328" y="10419"/>
                    <a:pt x="5210" y="10419"/>
                  </a:cubicBezTo>
                  <a:cubicBezTo>
                    <a:pt x="8083" y="10419"/>
                    <a:pt x="10419" y="8083"/>
                    <a:pt x="10419" y="5210"/>
                  </a:cubicBezTo>
                  <a:cubicBezTo>
                    <a:pt x="10419" y="2328"/>
                    <a:pt x="8083" y="0"/>
                    <a:pt x="5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4647200" y="2664225"/>
              <a:ext cx="162300" cy="139550"/>
            </a:xfrm>
            <a:custGeom>
              <a:avLst/>
              <a:gdLst/>
              <a:ahLst/>
              <a:cxnLst/>
              <a:rect l="l" t="t" r="r" b="b"/>
              <a:pathLst>
                <a:path w="6492" h="5582" extrusionOk="0">
                  <a:moveTo>
                    <a:pt x="6492" y="0"/>
                  </a:moveTo>
                  <a:lnTo>
                    <a:pt x="0" y="2827"/>
                  </a:lnTo>
                  <a:lnTo>
                    <a:pt x="5898" y="5582"/>
                  </a:lnTo>
                  <a:lnTo>
                    <a:pt x="64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4702800" y="2664225"/>
              <a:ext cx="106700" cy="141725"/>
            </a:xfrm>
            <a:custGeom>
              <a:avLst/>
              <a:gdLst/>
              <a:ahLst/>
              <a:cxnLst/>
              <a:rect l="l" t="t" r="r" b="b"/>
              <a:pathLst>
                <a:path w="4268" h="5669" extrusionOk="0">
                  <a:moveTo>
                    <a:pt x="4268" y="0"/>
                  </a:moveTo>
                  <a:lnTo>
                    <a:pt x="4267" y="2"/>
                  </a:lnTo>
                  <a:lnTo>
                    <a:pt x="4267" y="2"/>
                  </a:lnTo>
                  <a:cubicBezTo>
                    <a:pt x="4267" y="1"/>
                    <a:pt x="4268" y="1"/>
                    <a:pt x="4268" y="0"/>
                  </a:cubicBezTo>
                  <a:close/>
                  <a:moveTo>
                    <a:pt x="4267" y="2"/>
                  </a:moveTo>
                  <a:lnTo>
                    <a:pt x="4267" y="2"/>
                  </a:lnTo>
                  <a:cubicBezTo>
                    <a:pt x="4177" y="107"/>
                    <a:pt x="1" y="3864"/>
                    <a:pt x="1" y="3864"/>
                  </a:cubicBezTo>
                  <a:lnTo>
                    <a:pt x="381" y="5669"/>
                  </a:lnTo>
                  <a:lnTo>
                    <a:pt x="1117" y="4386"/>
                  </a:lnTo>
                  <a:lnTo>
                    <a:pt x="4267" y="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4676675" y="1356575"/>
              <a:ext cx="246850" cy="221000"/>
            </a:xfrm>
            <a:custGeom>
              <a:avLst/>
              <a:gdLst/>
              <a:ahLst/>
              <a:cxnLst/>
              <a:rect l="l" t="t" r="r" b="b"/>
              <a:pathLst>
                <a:path w="9874" h="8840" extrusionOk="0">
                  <a:moveTo>
                    <a:pt x="2601" y="0"/>
                  </a:moveTo>
                  <a:cubicBezTo>
                    <a:pt x="1794" y="0"/>
                    <a:pt x="1013" y="406"/>
                    <a:pt x="555" y="1093"/>
                  </a:cubicBezTo>
                  <a:cubicBezTo>
                    <a:pt x="48" y="1837"/>
                    <a:pt x="1" y="2700"/>
                    <a:pt x="294" y="3436"/>
                  </a:cubicBezTo>
                  <a:lnTo>
                    <a:pt x="2313" y="8439"/>
                  </a:lnTo>
                  <a:cubicBezTo>
                    <a:pt x="2410" y="8688"/>
                    <a:pt x="2651" y="8839"/>
                    <a:pt x="2904" y="8839"/>
                  </a:cubicBezTo>
                  <a:cubicBezTo>
                    <a:pt x="2982" y="8839"/>
                    <a:pt x="3060" y="8825"/>
                    <a:pt x="3136" y="8796"/>
                  </a:cubicBezTo>
                  <a:lnTo>
                    <a:pt x="8147" y="6777"/>
                  </a:lnTo>
                  <a:cubicBezTo>
                    <a:pt x="8876" y="6484"/>
                    <a:pt x="9469" y="5851"/>
                    <a:pt x="9659" y="4972"/>
                  </a:cubicBezTo>
                  <a:cubicBezTo>
                    <a:pt x="9873" y="3998"/>
                    <a:pt x="9453" y="2961"/>
                    <a:pt x="8630" y="2407"/>
                  </a:cubicBezTo>
                  <a:cubicBezTo>
                    <a:pt x="8275" y="2165"/>
                    <a:pt x="7870" y="2076"/>
                    <a:pt x="7467" y="2076"/>
                  </a:cubicBezTo>
                  <a:cubicBezTo>
                    <a:pt x="6338" y="2076"/>
                    <a:pt x="5218" y="2771"/>
                    <a:pt x="5218" y="2771"/>
                  </a:cubicBezTo>
                  <a:cubicBezTo>
                    <a:pt x="5218" y="2771"/>
                    <a:pt x="4703" y="396"/>
                    <a:pt x="3112" y="56"/>
                  </a:cubicBezTo>
                  <a:cubicBezTo>
                    <a:pt x="2943" y="18"/>
                    <a:pt x="2771" y="0"/>
                    <a:pt x="2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9763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39"/>
          <p:cNvSpPr txBox="1"/>
          <p:nvPr/>
        </p:nvSpPr>
        <p:spPr>
          <a:xfrm>
            <a:off x="720000" y="1312475"/>
            <a:ext cx="26074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b="1">
                <a:solidFill>
                  <a:srgbClr val="191919"/>
                </a:solidFill>
                <a:latin typeface="Raleway" pitchFamily="2" charset="0"/>
                <a:ea typeface="Poppins"/>
                <a:cs typeface="Poppins"/>
                <a:sym typeface="Poppins"/>
              </a:rPr>
              <a:t>Degree Centrality </a:t>
            </a:r>
          </a:p>
        </p:txBody>
      </p:sp>
      <p:sp>
        <p:nvSpPr>
          <p:cNvPr id="741" name="Google Shape;741;p39"/>
          <p:cNvSpPr txBox="1"/>
          <p:nvPr/>
        </p:nvSpPr>
        <p:spPr>
          <a:xfrm>
            <a:off x="719999" y="2453964"/>
            <a:ext cx="3004141"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b="1">
                <a:solidFill>
                  <a:srgbClr val="191919"/>
                </a:solidFill>
                <a:latin typeface="Raleway" pitchFamily="2" charset="0"/>
                <a:ea typeface="Poppins"/>
                <a:cs typeface="Poppins"/>
                <a:sym typeface="Poppins"/>
              </a:rPr>
              <a:t>Betweenness Centrality </a:t>
            </a:r>
          </a:p>
        </p:txBody>
      </p:sp>
      <p:sp>
        <p:nvSpPr>
          <p:cNvPr id="742" name="Google Shape;742;p39"/>
          <p:cNvSpPr txBox="1"/>
          <p:nvPr/>
        </p:nvSpPr>
        <p:spPr>
          <a:xfrm>
            <a:off x="719999" y="3595428"/>
            <a:ext cx="2607401"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b="1">
                <a:solidFill>
                  <a:srgbClr val="191919"/>
                </a:solidFill>
                <a:latin typeface="Raleway" pitchFamily="2" charset="0"/>
                <a:ea typeface="Poppins"/>
                <a:cs typeface="Poppins"/>
                <a:sym typeface="Poppins"/>
              </a:rPr>
              <a:t>Closeness Centrality </a:t>
            </a:r>
          </a:p>
        </p:txBody>
      </p:sp>
      <p:sp>
        <p:nvSpPr>
          <p:cNvPr id="743" name="Google Shape;743;p39"/>
          <p:cNvSpPr txBox="1"/>
          <p:nvPr/>
        </p:nvSpPr>
        <p:spPr>
          <a:xfrm>
            <a:off x="792479" y="1707426"/>
            <a:ext cx="3423365" cy="419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sz="1200">
                <a:solidFill>
                  <a:srgbClr val="191919"/>
                </a:solidFill>
                <a:latin typeface="Baloo 2"/>
                <a:ea typeface="Baloo 2"/>
                <a:cs typeface="Baloo 2"/>
                <a:sym typeface="Baloo 2"/>
              </a:rPr>
              <a:t>Số đo này giúp ta đo số lượng của các mối quan hệ trực tiếp của một tác nhân nào đó với các thành viên khác trong mạng xã hội.</a:t>
            </a:r>
            <a:endParaRPr lang="en-US" sz="1200">
              <a:solidFill>
                <a:srgbClr val="191919"/>
              </a:solidFill>
              <a:latin typeface="Baloo 2"/>
              <a:ea typeface="Baloo 2"/>
              <a:cs typeface="Baloo 2"/>
              <a:sym typeface="Baloo 2"/>
            </a:endParaRPr>
          </a:p>
        </p:txBody>
      </p:sp>
      <p:sp>
        <p:nvSpPr>
          <p:cNvPr id="744" name="Google Shape;744;p39"/>
          <p:cNvSpPr txBox="1"/>
          <p:nvPr/>
        </p:nvSpPr>
        <p:spPr>
          <a:xfrm>
            <a:off x="792479" y="2848986"/>
            <a:ext cx="3423365" cy="884814"/>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a:solidFill>
                  <a:srgbClr val="191919"/>
                </a:solidFill>
                <a:latin typeface="Baloo 2"/>
                <a:ea typeface="Baloo 2"/>
                <a:cs typeface="Baloo 2"/>
                <a:sym typeface="Baloo 2"/>
              </a:rPr>
              <a:t>Số đo này xác nhận một tác nhân nào đó trong mạng có thể có thể có ít gắn kết với các thành viên khác trong mạng xã hội</a:t>
            </a:r>
          </a:p>
        </p:txBody>
      </p:sp>
      <p:sp>
        <p:nvSpPr>
          <p:cNvPr id="745" name="Google Shape;745;p39"/>
          <p:cNvSpPr txBox="1"/>
          <p:nvPr/>
        </p:nvSpPr>
        <p:spPr>
          <a:xfrm>
            <a:off x="792480" y="3990450"/>
            <a:ext cx="315468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191919"/>
                </a:solidFill>
                <a:latin typeface="Baloo 2"/>
                <a:ea typeface="Baloo 2"/>
                <a:cs typeface="Baloo 2"/>
                <a:sym typeface="Baloo 2"/>
              </a:rPr>
              <a:t>Số đo này </a:t>
            </a:r>
            <a:r>
              <a:rPr lang="vi-VN" sz="1200">
                <a:solidFill>
                  <a:srgbClr val="191919"/>
                </a:solidFill>
                <a:latin typeface="Baloo 2"/>
                <a:ea typeface="Baloo 2"/>
                <a:cs typeface="Baloo 2"/>
                <a:sym typeface="Baloo 2"/>
              </a:rPr>
              <a:t>là thước đo mức độ trung tâm trong mạng, một nút càng ở trung tâm thì nó càng gần với tất cả các nút khác. </a:t>
            </a:r>
            <a:endParaRPr lang="en-US" sz="1200">
              <a:solidFill>
                <a:srgbClr val="191919"/>
              </a:solidFill>
              <a:latin typeface="Baloo 2"/>
              <a:ea typeface="Baloo 2"/>
              <a:cs typeface="Baloo 2"/>
              <a:sym typeface="Baloo 2"/>
            </a:endParaRPr>
          </a:p>
        </p:txBody>
      </p:sp>
      <p:sp>
        <p:nvSpPr>
          <p:cNvPr id="746" name="Google Shape;746;p39"/>
          <p:cNvSpPr txBox="1">
            <a:spLocks noGrp="1"/>
          </p:cNvSpPr>
          <p:nvPr>
            <p:ph type="title"/>
          </p:nvPr>
        </p:nvSpPr>
        <p:spPr>
          <a:xfrm>
            <a:off x="720000" y="864536"/>
            <a:ext cx="32271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Centrality Measures</a:t>
            </a:r>
            <a:endParaRPr sz="2000"/>
          </a:p>
        </p:txBody>
      </p:sp>
      <p:sp>
        <p:nvSpPr>
          <p:cNvPr id="747" name="Google Shape;747;p39"/>
          <p:cNvSpPr txBox="1"/>
          <p:nvPr/>
        </p:nvSpPr>
        <p:spPr>
          <a:xfrm>
            <a:off x="5816450" y="1312475"/>
            <a:ext cx="2607400" cy="471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600" b="1">
                <a:solidFill>
                  <a:srgbClr val="191919"/>
                </a:solidFill>
                <a:latin typeface="Raleway" pitchFamily="2" charset="0"/>
                <a:ea typeface="Poppins"/>
                <a:cs typeface="Poppins"/>
                <a:sym typeface="Poppins"/>
              </a:rPr>
              <a:t>Girvan Newman</a:t>
            </a:r>
          </a:p>
        </p:txBody>
      </p:sp>
      <p:sp>
        <p:nvSpPr>
          <p:cNvPr id="748" name="Google Shape;748;p39"/>
          <p:cNvSpPr txBox="1"/>
          <p:nvPr/>
        </p:nvSpPr>
        <p:spPr>
          <a:xfrm>
            <a:off x="5816450" y="2453964"/>
            <a:ext cx="2607400" cy="471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600" b="1">
                <a:solidFill>
                  <a:srgbClr val="191919"/>
                </a:solidFill>
                <a:latin typeface="Raleway" pitchFamily="2" charset="0"/>
                <a:ea typeface="Poppins"/>
                <a:cs typeface="Poppins"/>
                <a:sym typeface="Poppins"/>
              </a:rPr>
              <a:t>Clustering Algorithm</a:t>
            </a:r>
          </a:p>
        </p:txBody>
      </p:sp>
      <p:sp>
        <p:nvSpPr>
          <p:cNvPr id="749" name="Google Shape;749;p39"/>
          <p:cNvSpPr txBox="1"/>
          <p:nvPr/>
        </p:nvSpPr>
        <p:spPr>
          <a:xfrm>
            <a:off x="5816450" y="3595428"/>
            <a:ext cx="2607400" cy="471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600" b="1">
                <a:solidFill>
                  <a:srgbClr val="191919"/>
                </a:solidFill>
                <a:latin typeface="Raleway" pitchFamily="2" charset="0"/>
                <a:ea typeface="Poppins"/>
                <a:cs typeface="Poppins"/>
                <a:sym typeface="Poppins"/>
              </a:rPr>
              <a:t>Newman Modularity</a:t>
            </a:r>
          </a:p>
        </p:txBody>
      </p:sp>
      <p:sp>
        <p:nvSpPr>
          <p:cNvPr id="756" name="Google Shape;756;p39"/>
          <p:cNvSpPr txBox="1"/>
          <p:nvPr/>
        </p:nvSpPr>
        <p:spPr>
          <a:xfrm>
            <a:off x="4869180" y="1707426"/>
            <a:ext cx="3554670" cy="419700"/>
          </a:xfrm>
          <a:prstGeom prst="rect">
            <a:avLst/>
          </a:prstGeom>
          <a:noFill/>
          <a:ln>
            <a:noFill/>
          </a:ln>
        </p:spPr>
        <p:txBody>
          <a:bodyPr spcFirstLastPara="1" wrap="square" lIns="91425" tIns="91425" rIns="91425" bIns="91425" anchor="t" anchorCtr="0">
            <a:noAutofit/>
          </a:bodyPr>
          <a:lstStyle/>
          <a:p>
            <a:pPr lvl="1" algn="just"/>
            <a:r>
              <a:rPr lang="en-US" sz="1200">
                <a:solidFill>
                  <a:srgbClr val="191919"/>
                </a:solidFill>
                <a:latin typeface="Baloo 2"/>
                <a:ea typeface="Baloo 2"/>
                <a:cs typeface="Baloo 2"/>
                <a:sym typeface="Baloo 2"/>
              </a:rPr>
              <a:t>Là một phương pháp khám phá cộng đồng  bằng cách loại bỏ các cạnh có độ trung tâm cao, tiếp tục đến khi cấu trúc cộng đồng rõ ràng.</a:t>
            </a:r>
          </a:p>
        </p:txBody>
      </p:sp>
      <p:sp>
        <p:nvSpPr>
          <p:cNvPr id="757" name="Google Shape;757;p39"/>
          <p:cNvSpPr txBox="1"/>
          <p:nvPr/>
        </p:nvSpPr>
        <p:spPr>
          <a:xfrm>
            <a:off x="4869180" y="2848986"/>
            <a:ext cx="3554670" cy="419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a:solidFill>
                  <a:srgbClr val="191919"/>
                </a:solidFill>
                <a:latin typeface="Baloo 2"/>
                <a:ea typeface="Baloo 2"/>
                <a:cs typeface="Baloo 2"/>
                <a:sym typeface="Baloo 2"/>
              </a:rPr>
              <a:t>L</a:t>
            </a:r>
            <a:r>
              <a:rPr lang="vi-VN" sz="1200">
                <a:solidFill>
                  <a:srgbClr val="191919"/>
                </a:solidFill>
                <a:latin typeface="Baloo 2"/>
                <a:ea typeface="Baloo 2"/>
                <a:cs typeface="Baloo 2"/>
                <a:sym typeface="Baloo 2"/>
              </a:rPr>
              <a:t>à một phương pháp máy học được sử dụng để tự động phân loại các điểm dữ liệu thành các nhóm (cụm) dựa trên các đặc trưng chung giữa chúng.</a:t>
            </a:r>
            <a:endParaRPr lang="en-US" sz="1200">
              <a:solidFill>
                <a:srgbClr val="191919"/>
              </a:solidFill>
              <a:latin typeface="Baloo 2"/>
              <a:ea typeface="Baloo 2"/>
              <a:cs typeface="Baloo 2"/>
              <a:sym typeface="Baloo 2"/>
            </a:endParaRPr>
          </a:p>
        </p:txBody>
      </p:sp>
      <p:sp>
        <p:nvSpPr>
          <p:cNvPr id="758" name="Google Shape;758;p39"/>
          <p:cNvSpPr txBox="1"/>
          <p:nvPr/>
        </p:nvSpPr>
        <p:spPr>
          <a:xfrm>
            <a:off x="4869180" y="3990450"/>
            <a:ext cx="3554670" cy="419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a:solidFill>
                  <a:srgbClr val="191919"/>
                </a:solidFill>
                <a:latin typeface="Baloo 2"/>
                <a:ea typeface="Baloo 2"/>
                <a:cs typeface="Baloo 2"/>
                <a:sym typeface="Baloo 2"/>
              </a:rPr>
              <a:t>L</a:t>
            </a:r>
            <a:r>
              <a:rPr lang="vi-VN" sz="1200">
                <a:solidFill>
                  <a:srgbClr val="191919"/>
                </a:solidFill>
                <a:latin typeface="Baloo 2"/>
                <a:ea typeface="Baloo 2"/>
                <a:cs typeface="Baloo 2"/>
                <a:sym typeface="Baloo 2"/>
              </a:rPr>
              <a:t>à một phương pháp phân cụm đồ thị (graph clustering) được thiết kế để tìm ra cấu trúc cộng đồng trong mạng phức tạp.</a:t>
            </a:r>
            <a:endParaRPr lang="en-US" sz="1200">
              <a:solidFill>
                <a:srgbClr val="191919"/>
              </a:solidFill>
              <a:latin typeface="Baloo 2"/>
              <a:ea typeface="Baloo 2"/>
              <a:cs typeface="Baloo 2"/>
              <a:sym typeface="Baloo 2"/>
            </a:endParaRPr>
          </a:p>
        </p:txBody>
      </p:sp>
      <p:sp>
        <p:nvSpPr>
          <p:cNvPr id="2" name="Google Shape;746;p39">
            <a:extLst>
              <a:ext uri="{FF2B5EF4-FFF2-40B4-BE49-F238E27FC236}">
                <a16:creationId xmlns:a16="http://schemas.microsoft.com/office/drawing/2014/main" id="{386F5CAE-02C8-EEC9-6BDF-5A9A321B7A51}"/>
              </a:ext>
            </a:extLst>
          </p:cNvPr>
          <p:cNvSpPr txBox="1">
            <a:spLocks/>
          </p:cNvSpPr>
          <p:nvPr/>
        </p:nvSpPr>
        <p:spPr>
          <a:xfrm>
            <a:off x="4628505" y="864536"/>
            <a:ext cx="315467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Raleway" panose="020F0502020204030204" pitchFamily="2" charset="0"/>
                <a:ea typeface="Poppins"/>
                <a:cs typeface="Poppins"/>
                <a:sym typeface="Poppins"/>
              </a:defRPr>
            </a:lvl1pPr>
            <a:lvl2pPr marR="0" lvl="1"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9pPr>
          </a:lstStyle>
          <a:p>
            <a:pPr algn="r"/>
            <a:r>
              <a:rPr lang="en-US" sz="2000"/>
              <a:t>Algorithms</a:t>
            </a:r>
            <a:endParaRPr lang="en-US" sz="2400"/>
          </a:p>
        </p:txBody>
      </p:sp>
      <p:sp>
        <p:nvSpPr>
          <p:cNvPr id="3" name="Google Shape;535;p30">
            <a:extLst>
              <a:ext uri="{FF2B5EF4-FFF2-40B4-BE49-F238E27FC236}">
                <a16:creationId xmlns:a16="http://schemas.microsoft.com/office/drawing/2014/main" id="{78A0FE2D-AA8D-B7E1-E7FF-3BAD04F79FFE}"/>
              </a:ext>
            </a:extLst>
          </p:cNvPr>
          <p:cNvSpPr txBox="1">
            <a:spLocks/>
          </p:cNvSpPr>
          <p:nvPr/>
        </p:nvSpPr>
        <p:spPr>
          <a:xfrm>
            <a:off x="2333580" y="326246"/>
            <a:ext cx="458985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Raleway" panose="020F0502020204030204" pitchFamily="2" charset="0"/>
                <a:ea typeface="Poppins"/>
                <a:cs typeface="Poppins"/>
                <a:sym typeface="Poppins"/>
              </a:defRPr>
            </a:lvl1pPr>
            <a:lvl2pPr marR="0" lvl="1"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9pPr>
          </a:lstStyle>
          <a:p>
            <a:pPr algn="ctr"/>
            <a:r>
              <a:rPr lang="vi-VN" sz="2800"/>
              <a:t>Cơ</a:t>
            </a:r>
            <a:r>
              <a:rPr lang="vi-VN"/>
              <a:t> sở lý thuyết</a:t>
            </a:r>
          </a:p>
        </p:txBody>
      </p:sp>
    </p:spTree>
    <p:extLst>
      <p:ext uri="{BB962C8B-B14F-4D97-AF65-F5344CB8AC3E}">
        <p14:creationId xmlns:p14="http://schemas.microsoft.com/office/powerpoint/2010/main" val="2893294471"/>
      </p:ext>
    </p:extLst>
  </p:cSld>
  <p:clrMapOvr>
    <a:masterClrMapping/>
  </p:clrMapOvr>
</p:sld>
</file>

<file path=ppt/theme/theme1.xml><?xml version="1.0" encoding="utf-8"?>
<a:theme xmlns:a="http://schemas.openxmlformats.org/drawingml/2006/main" name="Social Networking Services (SNS) Pitch Deck">
  <a:themeElements>
    <a:clrScheme name="Simple Light">
      <a:dk1>
        <a:srgbClr val="191919"/>
      </a:dk1>
      <a:lt1>
        <a:srgbClr val="A4C2F4"/>
      </a:lt1>
      <a:dk2>
        <a:srgbClr val="595959"/>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4943</Words>
  <Application>Microsoft Office PowerPoint</Application>
  <PresentationFormat>On-screen Show (16:9)</PresentationFormat>
  <Paragraphs>204</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Raleway</vt:lpstr>
      <vt:lpstr>Poppins</vt:lpstr>
      <vt:lpstr>Baloo 2</vt:lpstr>
      <vt:lpstr>Nunito Light</vt:lpstr>
      <vt:lpstr>Arial</vt:lpstr>
      <vt:lpstr>Social Networking Services (SNS) Pitch Deck</vt:lpstr>
      <vt:lpstr>Đề tài nghiên cứu Khám phá cộng đồng xã hội trong mạng xã hội di động dựa trên các đặc trưng xã hội</vt:lpstr>
      <vt:lpstr>NỘI DUNG CHÍNH</vt:lpstr>
      <vt:lpstr>Tổng quan</vt:lpstr>
      <vt:lpstr>Giới thiệu đề tài</vt:lpstr>
      <vt:lpstr>Các thuật ngữ liên quan</vt:lpstr>
      <vt:lpstr>Mục tiêu nghiên cứu</vt:lpstr>
      <vt:lpstr>Phương pháp nghiên cứu</vt:lpstr>
      <vt:lpstr>PowerPoint Presentation</vt:lpstr>
      <vt:lpstr>Centrality Measures</vt:lpstr>
      <vt:lpstr>Định nghĩa</vt:lpstr>
      <vt:lpstr>Định nghĩa 1:  Bậc của nút</vt:lpstr>
      <vt:lpstr>Định nghĩa 2:  Tương đồng trong Cộng đồng Xã hội</vt:lpstr>
      <vt:lpstr>Định nghĩa 3:  Tương đồng thuộc tính nút</vt:lpstr>
      <vt:lpstr>Định nghĩa 4:  Sở thích của Nút</vt:lpstr>
      <vt:lpstr>Định nghĩa 5:  Bậc Mô-đun WD</vt:lpstr>
      <vt:lpstr>Giao thức được đề xuất</vt:lpstr>
      <vt:lpstr>1) TƯƠNG ĐỒNG THUỘC TÍNH CỘNG ĐỒNG</vt:lpstr>
      <vt:lpstr>2) TƯƠNG ĐỒNG SỞ THÍCH NGƯỜI DÙNG</vt:lpstr>
      <vt:lpstr>3) TRỌNG SỐ CẠNH</vt:lpstr>
      <vt:lpstr>4) Độ Mô-đun cộng đồng</vt:lpstr>
      <vt:lpstr>5) Mô hình dựa trên độ Mô-đun cồng đồng </vt:lpstr>
      <vt:lpstr>Thuật toán 1: Tính toán độ tương tự của thuộc tính cộng đồng và sở thích của nút</vt:lpstr>
      <vt:lpstr>Thuật toán 2: Phân chia cộng đồng dựa trên độ Mô-đun</vt:lpstr>
      <vt:lpstr>Thuật toán 3: Khám phá cộng đồng động</vt:lpstr>
      <vt:lpstr>Thực nghiệm của bài báo</vt:lpstr>
      <vt:lpstr>Thu thập và phân tích dữ liệu</vt:lpstr>
      <vt:lpstr>Thực nghiệm khám phá cộng đồng</vt:lpstr>
      <vt:lpstr>Kết quả thực nghiệm</vt:lpstr>
      <vt:lpstr>Kết quả thực nghiệm</vt:lpstr>
      <vt:lpstr>Kết quả thực nghiệm</vt:lpstr>
      <vt:lpstr>Mô phỏng nghiên cứu</vt:lpstr>
      <vt:lpstr>Mô tả dữ liệu</vt:lpstr>
      <vt:lpstr>Trực quan hóa Degree Centrality</vt:lpstr>
      <vt:lpstr>Trực quan hóa Degree Centrality</vt:lpstr>
      <vt:lpstr>Trực quan hóa Closeness Centrality</vt:lpstr>
      <vt:lpstr>Khám phá cộng đồng:  Thuật toán Girvan Newman</vt:lpstr>
      <vt:lpstr>Khám phá cộng đồng:  Thuật toán Newman Modularity</vt:lpstr>
      <vt:lpstr>Khám phá cộng đồng:  Thuật toán của bài báo</vt:lpstr>
      <vt:lpstr>Khám phá cộng đồng:  Thuật toán của bài báo</vt:lpstr>
      <vt:lpstr>Tổng kết</vt:lpstr>
      <vt:lpstr>Ưu điểm</vt:lpstr>
      <vt:lpstr>Nhược điểm</vt:lpstr>
      <vt:lpstr>Kết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nghiên cứu Khám phá cộng đồng xã hội trong mạng xã hội di động dựa trên các đặc trưng xã hội</dc:title>
  <cp:lastModifiedBy>Trần Trọng Nghĩa</cp:lastModifiedBy>
  <cp:revision>2</cp:revision>
  <dcterms:modified xsi:type="dcterms:W3CDTF">2024-01-01T14:27:58Z</dcterms:modified>
</cp:coreProperties>
</file>